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22"/>
  </p:notesMasterIdLst>
  <p:sldIdLst>
    <p:sldId id="256" r:id="rId5"/>
    <p:sldId id="261" r:id="rId6"/>
    <p:sldId id="258" r:id="rId7"/>
    <p:sldId id="257" r:id="rId8"/>
    <p:sldId id="260" r:id="rId9"/>
    <p:sldId id="259" r:id="rId10"/>
    <p:sldId id="271" r:id="rId11"/>
    <p:sldId id="272" r:id="rId12"/>
    <p:sldId id="273" r:id="rId13"/>
    <p:sldId id="274" r:id="rId14"/>
    <p:sldId id="275" r:id="rId15"/>
    <p:sldId id="265" r:id="rId16"/>
    <p:sldId id="266" r:id="rId17"/>
    <p:sldId id="267" r:id="rId18"/>
    <p:sldId id="269" r:id="rId19"/>
    <p:sldId id="270" r:id="rId20"/>
    <p:sldId id="276"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erriweather" panose="020B0604020202020204" charset="0"/>
      <p:regular r:id="rId27"/>
      <p:bold r:id="rId28"/>
      <p:italic r:id="rId29"/>
      <p:boldItalic r:id="rId30"/>
    </p:embeddedFont>
    <p:embeddedFont>
      <p:font typeface="Source Sans Pro" panose="020B0503030403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318E2-47F2-084B-9795-7BF71F6DEAE6}"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r>
              <a:rPr lang="en-US"/>
              <a:t>PPT Navy Eagle</a:t>
            </a:r>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r>
              <a:rPr lang="en-US"/>
              <a:t>PPT Navy Eagle</a:t>
            </a:r>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r>
              <a:rPr lang="en-US"/>
              <a:t>PPT Navy Eagle</a:t>
            </a:r>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r>
              <a:rPr lang="en-US"/>
              <a:t>PPT Navy Eagle</a:t>
            </a:r>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r>
              <a:rPr lang="en-US"/>
              <a:t>PPT Navy Eagle</a:t>
            </a:r>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r>
              <a:rPr lang="en-US"/>
              <a:t>PPT Navy Eagle</a:t>
            </a:r>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r>
              <a:rPr lang="en-US"/>
              <a:t>PPT Navy Eagle</a:t>
            </a:r>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6.png"/><Relationship Id="rId16"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8.jpe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cfox@setda.org" TargetMode="External"/><Relationship Id="rId2" Type="http://schemas.openxmlformats.org/officeDocument/2006/relationships/hyperlink" Target="mailto:carol.a.miller@livefree.nh.gov" TargetMode="External"/><Relationship Id="rId1" Type="http://schemas.openxmlformats.org/officeDocument/2006/relationships/slideLayout" Target="../slideLayouts/slideLayout3.xml"/><Relationship Id="rId6" Type="http://schemas.openxmlformats.org/officeDocument/2006/relationships/hyperlink" Target="mailto:telee@fdic.gov" TargetMode="External"/><Relationship Id="rId5" Type="http://schemas.openxmlformats.org/officeDocument/2006/relationships/hyperlink" Target="mailto:rmclaughlin@digitalequity.us" TargetMode="External"/><Relationship Id="rId4" Type="http://schemas.openxmlformats.org/officeDocument/2006/relationships/hyperlink" Target="mailto:mflood@kajee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linkedin.com/in/mmflood/" TargetMode="External"/><Relationship Id="rId7" Type="http://schemas.openxmlformats.org/officeDocument/2006/relationships/hyperlink" Target="https://www.digitalequity.us/index.html" TargetMode="External"/><Relationship Id="rId2" Type="http://schemas.openxmlformats.org/officeDocument/2006/relationships/hyperlink" Target="https://www.setda.org/about/staff/#christine-fox" TargetMode="External"/><Relationship Id="rId1" Type="http://schemas.openxmlformats.org/officeDocument/2006/relationships/slideLayout" Target="../slideLayouts/slideLayout2.xml"/><Relationship Id="rId6" Type="http://schemas.openxmlformats.org/officeDocument/2006/relationships/hyperlink" Target="http://digitalequity.us/our-team.html" TargetMode="External"/><Relationship Id="rId5" Type="http://schemas.openxmlformats.org/officeDocument/2006/relationships/hyperlink" Target="https://www.nheconomy.com/about-us/meet-the-staff" TargetMode="External"/><Relationship Id="rId4" Type="http://schemas.openxmlformats.org/officeDocument/2006/relationships/hyperlink" Target="https://www.kajeet.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dic.gov/coronavirus/faq-fi.pdf" TargetMode="External"/><Relationship Id="rId7" Type="http://schemas.openxmlformats.org/officeDocument/2006/relationships/hyperlink" Target="https://www.dallasfed.org/~/media/documents/cd/pubs/digitaldivide.pdf" TargetMode="External"/><Relationship Id="rId2" Type="http://schemas.openxmlformats.org/officeDocument/2006/relationships/hyperlink" Target="https://www.fdic.gov/coronavirus/index.html" TargetMode="External"/><Relationship Id="rId1" Type="http://schemas.openxmlformats.org/officeDocument/2006/relationships/slideLayout" Target="../slideLayouts/slideLayout2.xml"/><Relationship Id="rId6" Type="http://schemas.openxmlformats.org/officeDocument/2006/relationships/hyperlink" Target="https://www.occ.gov/publications-and-resources/publications/community-affairs/community-developments-investments/nov-2018/ca-cdi-newsletter-nov-2018.html" TargetMode="External"/><Relationship Id="rId5" Type="http://schemas.openxmlformats.org/officeDocument/2006/relationships/hyperlink" Target="https://www.fdic.gov/news/news/financial/2020/fil20019.pdf" TargetMode="External"/><Relationship Id="rId4" Type="http://schemas.openxmlformats.org/officeDocument/2006/relationships/hyperlink" Target="https://www.fdic.gov/news/news/financial/2020/fil20019.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55" y="840509"/>
            <a:ext cx="11887199" cy="3029527"/>
          </a:xfrm>
        </p:spPr>
        <p:txBody>
          <a:bodyPr>
            <a:normAutofit/>
          </a:bodyPr>
          <a:lstStyle/>
          <a:p>
            <a:r>
              <a:rPr lang="en-US" sz="5900" b="1" i="1" u="sng" dirty="0">
                <a:effectLst>
                  <a:outerShdw blurRad="38100" dist="38100" dir="2700000" algn="tl">
                    <a:srgbClr val="000000">
                      <a:alpha val="43137"/>
                    </a:srgbClr>
                  </a:outerShdw>
                </a:effectLst>
              </a:rPr>
              <a:t>Connecting the Digital Footprint </a:t>
            </a:r>
            <a:r>
              <a:rPr lang="en-US" sz="2700" b="1" i="1" u="sng" dirty="0"/>
              <a:t>(webinar series)</a:t>
            </a:r>
            <a:br>
              <a:rPr lang="en-US" sz="6000" b="1" dirty="0"/>
            </a:br>
            <a:br>
              <a:rPr lang="en-US" sz="2400" b="1" dirty="0"/>
            </a:br>
            <a:r>
              <a:rPr lang="en-US" sz="2900" b="1" dirty="0"/>
              <a:t>Increasing Digital Access for Low-and-Moderate (LMI) Youth: </a:t>
            </a:r>
            <a:br>
              <a:rPr lang="en-US" sz="3100" b="1" dirty="0"/>
            </a:br>
            <a:r>
              <a:rPr lang="en-US" sz="2900" b="1" dirty="0">
                <a:solidFill>
                  <a:srgbClr val="FF0000"/>
                </a:solidFill>
              </a:rPr>
              <a:t>Laying the Foundation</a:t>
            </a:r>
            <a:endParaRPr lang="en-US" sz="2900" dirty="0"/>
          </a:p>
        </p:txBody>
      </p:sp>
      <p:sp>
        <p:nvSpPr>
          <p:cNvPr id="3" name="Subtitle 2"/>
          <p:cNvSpPr>
            <a:spLocks noGrp="1"/>
          </p:cNvSpPr>
          <p:nvPr>
            <p:ph type="subTitle" idx="1"/>
          </p:nvPr>
        </p:nvSpPr>
        <p:spPr/>
        <p:txBody>
          <a:bodyPr/>
          <a:lstStyle/>
          <a:p>
            <a:r>
              <a:rPr lang="en-US" dirty="0"/>
              <a:t>Thursday, May 28, 2020 </a:t>
            </a:r>
          </a:p>
          <a:p>
            <a:r>
              <a:rPr lang="en-US" dirty="0"/>
              <a:t>11AM (EST) to 12PM (EST)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5198C51-7467-44EA-A6C8-9C35D1815E3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42054" y="5225604"/>
            <a:ext cx="410486" cy="410486"/>
          </a:xfrm>
          <a:prstGeom prst="rect">
            <a:avLst/>
          </a:prstGeom>
        </p:spPr>
      </p:pic>
      <p:sp>
        <p:nvSpPr>
          <p:cNvPr id="2" name="Title 1">
            <a:extLst>
              <a:ext uri="{FF2B5EF4-FFF2-40B4-BE49-F238E27FC236}">
                <a16:creationId xmlns:a16="http://schemas.microsoft.com/office/drawing/2014/main" id="{79E52F7A-80C7-4573-859D-595161A33CB6}"/>
              </a:ext>
            </a:extLst>
          </p:cNvPr>
          <p:cNvSpPr>
            <a:spLocks noGrp="1"/>
          </p:cNvSpPr>
          <p:nvPr>
            <p:ph type="title"/>
          </p:nvPr>
        </p:nvSpPr>
        <p:spPr>
          <a:xfrm>
            <a:off x="1639611" y="275058"/>
            <a:ext cx="10515600" cy="695375"/>
          </a:xfrm>
        </p:spPr>
        <p:txBody>
          <a:bodyPr>
            <a:normAutofit/>
          </a:bodyPr>
          <a:lstStyle/>
          <a:p>
            <a:pPr algn="ctr"/>
            <a:r>
              <a:rPr lang="en-US" b="1" dirty="0">
                <a:solidFill>
                  <a:schemeClr val="tx1"/>
                </a:solidFill>
                <a:effectLst>
                  <a:outerShdw blurRad="38100" dist="38100" dir="2700000" algn="tl">
                    <a:srgbClr val="000000">
                      <a:alpha val="43137"/>
                    </a:srgbClr>
                  </a:outerShdw>
                </a:effectLst>
                <a:latin typeface="+mj-lt"/>
              </a:rPr>
              <a:t>Michael Flood: Education Broadband</a:t>
            </a:r>
          </a:p>
        </p:txBody>
      </p:sp>
      <p:pic>
        <p:nvPicPr>
          <p:cNvPr id="11" name="Graphic 10">
            <a:extLst>
              <a:ext uri="{FF2B5EF4-FFF2-40B4-BE49-F238E27FC236}">
                <a16:creationId xmlns:a16="http://schemas.microsoft.com/office/drawing/2014/main" id="{E702FAE3-E9CE-402F-9719-B822A36BB97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90213" y="5161009"/>
            <a:ext cx="717104" cy="717104"/>
          </a:xfrm>
          <a:prstGeom prst="rect">
            <a:avLst/>
          </a:prstGeom>
        </p:spPr>
      </p:pic>
      <p:pic>
        <p:nvPicPr>
          <p:cNvPr id="12" name="Graphic 11">
            <a:extLst>
              <a:ext uri="{FF2B5EF4-FFF2-40B4-BE49-F238E27FC236}">
                <a16:creationId xmlns:a16="http://schemas.microsoft.com/office/drawing/2014/main" id="{4B8BDF79-5483-4F3A-8DB6-C5FCA19BBAB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46027" y="5037288"/>
            <a:ext cx="625058" cy="625058"/>
          </a:xfrm>
          <a:prstGeom prst="rect">
            <a:avLst/>
          </a:prstGeom>
        </p:spPr>
      </p:pic>
      <p:pic>
        <p:nvPicPr>
          <p:cNvPr id="14" name="Graphic 13">
            <a:extLst>
              <a:ext uri="{FF2B5EF4-FFF2-40B4-BE49-F238E27FC236}">
                <a16:creationId xmlns:a16="http://schemas.microsoft.com/office/drawing/2014/main" id="{DC3536C6-B485-46FA-A683-C9981D5AF6F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43644" y="5146039"/>
            <a:ext cx="769861" cy="756307"/>
          </a:xfrm>
          <a:prstGeom prst="rect">
            <a:avLst/>
          </a:prstGeom>
        </p:spPr>
      </p:pic>
      <p:pic>
        <p:nvPicPr>
          <p:cNvPr id="17" name="Graphic 16">
            <a:extLst>
              <a:ext uri="{FF2B5EF4-FFF2-40B4-BE49-F238E27FC236}">
                <a16:creationId xmlns:a16="http://schemas.microsoft.com/office/drawing/2014/main" id="{659650A1-21AE-4BAA-8844-65430E17041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36158" y="5174963"/>
            <a:ext cx="969010" cy="668087"/>
          </a:xfrm>
          <a:prstGeom prst="rect">
            <a:avLst/>
          </a:prstGeom>
        </p:spPr>
      </p:pic>
      <p:sp>
        <p:nvSpPr>
          <p:cNvPr id="18" name="TextBox 17">
            <a:extLst>
              <a:ext uri="{FF2B5EF4-FFF2-40B4-BE49-F238E27FC236}">
                <a16:creationId xmlns:a16="http://schemas.microsoft.com/office/drawing/2014/main" id="{EB7BDC9A-D699-4279-8F82-892A346E0AA7}"/>
              </a:ext>
            </a:extLst>
          </p:cNvPr>
          <p:cNvSpPr txBox="1"/>
          <p:nvPr/>
        </p:nvSpPr>
        <p:spPr>
          <a:xfrm>
            <a:off x="4870020" y="5920102"/>
            <a:ext cx="1649805" cy="338554"/>
          </a:xfrm>
          <a:prstGeom prst="rect">
            <a:avLst/>
          </a:prstGeom>
          <a:noFill/>
        </p:spPr>
        <p:txBody>
          <a:bodyPr wrap="square" rtlCol="0">
            <a:spAutoFit/>
          </a:bodyPr>
          <a:lstStyle/>
          <a:p>
            <a:pPr algn="ctr"/>
            <a:r>
              <a:rPr lang="en-US" sz="1600" dirty="0">
                <a:cs typeface="Calibri" panose="020F0502020204030204" pitchFamily="34" charset="0"/>
              </a:rPr>
              <a:t>SmartSpot®</a:t>
            </a:r>
          </a:p>
        </p:txBody>
      </p:sp>
      <p:sp>
        <p:nvSpPr>
          <p:cNvPr id="19" name="TextBox 18">
            <a:extLst>
              <a:ext uri="{FF2B5EF4-FFF2-40B4-BE49-F238E27FC236}">
                <a16:creationId xmlns:a16="http://schemas.microsoft.com/office/drawing/2014/main" id="{200DFB93-2CDB-475C-BA84-D04A125D538D}"/>
              </a:ext>
            </a:extLst>
          </p:cNvPr>
          <p:cNvSpPr txBox="1"/>
          <p:nvPr/>
        </p:nvSpPr>
        <p:spPr>
          <a:xfrm>
            <a:off x="7114850" y="5920102"/>
            <a:ext cx="1999913" cy="338554"/>
          </a:xfrm>
          <a:prstGeom prst="rect">
            <a:avLst/>
          </a:prstGeom>
          <a:noFill/>
        </p:spPr>
        <p:txBody>
          <a:bodyPr wrap="square" rtlCol="0">
            <a:spAutoFit/>
          </a:bodyPr>
          <a:lstStyle/>
          <a:p>
            <a:pPr algn="ctr"/>
            <a:r>
              <a:rPr lang="en-US" sz="1600" dirty="0">
                <a:cs typeface="Calibri" panose="020F0502020204030204" pitchFamily="34" charset="0"/>
              </a:rPr>
              <a:t>Device + Hotspot</a:t>
            </a:r>
          </a:p>
        </p:txBody>
      </p:sp>
      <p:sp>
        <p:nvSpPr>
          <p:cNvPr id="20" name="TextBox 19">
            <a:extLst>
              <a:ext uri="{FF2B5EF4-FFF2-40B4-BE49-F238E27FC236}">
                <a16:creationId xmlns:a16="http://schemas.microsoft.com/office/drawing/2014/main" id="{B9BDE016-A60B-43A3-8F79-66CEF0684318}"/>
              </a:ext>
            </a:extLst>
          </p:cNvPr>
          <p:cNvSpPr txBox="1"/>
          <p:nvPr/>
        </p:nvSpPr>
        <p:spPr>
          <a:xfrm>
            <a:off x="9479270" y="5920102"/>
            <a:ext cx="1999912" cy="584775"/>
          </a:xfrm>
          <a:prstGeom prst="rect">
            <a:avLst/>
          </a:prstGeom>
          <a:noFill/>
        </p:spPr>
        <p:txBody>
          <a:bodyPr wrap="square" rtlCol="0">
            <a:spAutoFit/>
          </a:bodyPr>
          <a:lstStyle/>
          <a:p>
            <a:pPr algn="ctr"/>
            <a:r>
              <a:rPr lang="en-US" sz="1600" dirty="0">
                <a:cs typeface="Calibri" panose="020F0502020204030204" pitchFamily="34" charset="0"/>
              </a:rPr>
              <a:t>4G LTE Embedded Devices</a:t>
            </a:r>
          </a:p>
        </p:txBody>
      </p:sp>
      <p:pic>
        <p:nvPicPr>
          <p:cNvPr id="21" name="Graphic 20">
            <a:extLst>
              <a:ext uri="{FF2B5EF4-FFF2-40B4-BE49-F238E27FC236}">
                <a16:creationId xmlns:a16="http://schemas.microsoft.com/office/drawing/2014/main" id="{0528C515-DCB0-4446-BEDD-FE0CB742781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204938" y="5277503"/>
            <a:ext cx="868796" cy="570553"/>
          </a:xfrm>
          <a:prstGeom prst="rect">
            <a:avLst/>
          </a:prstGeom>
        </p:spPr>
      </p:pic>
      <p:pic>
        <p:nvPicPr>
          <p:cNvPr id="22" name="Graphic 21">
            <a:extLst>
              <a:ext uri="{FF2B5EF4-FFF2-40B4-BE49-F238E27FC236}">
                <a16:creationId xmlns:a16="http://schemas.microsoft.com/office/drawing/2014/main" id="{0CFE8391-32C8-41C9-B1D0-69E72617B38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44703" y="5457103"/>
            <a:ext cx="625058" cy="410486"/>
          </a:xfrm>
          <a:prstGeom prst="rect">
            <a:avLst/>
          </a:prstGeom>
        </p:spPr>
      </p:pic>
      <p:pic>
        <p:nvPicPr>
          <p:cNvPr id="23" name="Graphic 22">
            <a:extLst>
              <a:ext uri="{FF2B5EF4-FFF2-40B4-BE49-F238E27FC236}">
                <a16:creationId xmlns:a16="http://schemas.microsoft.com/office/drawing/2014/main" id="{967D4624-06B8-4264-A1B4-04F919C3B7C3}"/>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890764" y="5150240"/>
            <a:ext cx="994831" cy="684902"/>
          </a:xfrm>
          <a:prstGeom prst="rect">
            <a:avLst/>
          </a:prstGeom>
        </p:spPr>
      </p:pic>
      <p:sp>
        <p:nvSpPr>
          <p:cNvPr id="25" name="TextBox 24">
            <a:extLst>
              <a:ext uri="{FF2B5EF4-FFF2-40B4-BE49-F238E27FC236}">
                <a16:creationId xmlns:a16="http://schemas.microsoft.com/office/drawing/2014/main" id="{48A3B0DC-C1AE-47CF-852F-C3845772EB65}"/>
              </a:ext>
            </a:extLst>
          </p:cNvPr>
          <p:cNvSpPr txBox="1"/>
          <p:nvPr/>
        </p:nvSpPr>
        <p:spPr>
          <a:xfrm>
            <a:off x="2501150" y="5912703"/>
            <a:ext cx="1649805" cy="338554"/>
          </a:xfrm>
          <a:prstGeom prst="rect">
            <a:avLst/>
          </a:prstGeom>
          <a:noFill/>
        </p:spPr>
        <p:txBody>
          <a:bodyPr wrap="square" rtlCol="0">
            <a:spAutoFit/>
          </a:bodyPr>
          <a:lstStyle/>
          <a:p>
            <a:pPr algn="ctr"/>
            <a:r>
              <a:rPr lang="en-US" sz="1600" dirty="0" err="1">
                <a:cs typeface="Calibri" panose="020F0502020204030204" pitchFamily="34" charset="0"/>
              </a:rPr>
              <a:t>SmartBus</a:t>
            </a:r>
            <a:r>
              <a:rPr lang="en-US" sz="1600" dirty="0">
                <a:cs typeface="Calibri" panose="020F0502020204030204" pitchFamily="34" charset="0"/>
              </a:rPr>
              <a:t> Wi-Fi®</a:t>
            </a:r>
          </a:p>
        </p:txBody>
      </p:sp>
      <p:pic>
        <p:nvPicPr>
          <p:cNvPr id="26" name="Graphic 25">
            <a:extLst>
              <a:ext uri="{FF2B5EF4-FFF2-40B4-BE49-F238E27FC236}">
                <a16:creationId xmlns:a16="http://schemas.microsoft.com/office/drawing/2014/main" id="{AFD195C5-F53A-4B4A-8ED3-1BBAA7BA6449}"/>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23969" t="-3482" r="27689" b="36814"/>
          <a:stretch/>
        </p:blipFill>
        <p:spPr>
          <a:xfrm>
            <a:off x="1461112" y="2198323"/>
            <a:ext cx="2975306" cy="2746435"/>
          </a:xfrm>
          <a:prstGeom prst="rect">
            <a:avLst/>
          </a:prstGeom>
        </p:spPr>
      </p:pic>
      <p:sp>
        <p:nvSpPr>
          <p:cNvPr id="27" name="TextBox 26">
            <a:extLst>
              <a:ext uri="{FF2B5EF4-FFF2-40B4-BE49-F238E27FC236}">
                <a16:creationId xmlns:a16="http://schemas.microsoft.com/office/drawing/2014/main" id="{C2EB21BB-0417-498E-8ECE-604737E363EA}"/>
              </a:ext>
            </a:extLst>
          </p:cNvPr>
          <p:cNvSpPr txBox="1"/>
          <p:nvPr/>
        </p:nvSpPr>
        <p:spPr>
          <a:xfrm>
            <a:off x="4610058" y="1493904"/>
            <a:ext cx="6743741" cy="2462213"/>
          </a:xfrm>
          <a:prstGeom prst="rect">
            <a:avLst/>
          </a:prstGeom>
          <a:noFill/>
        </p:spPr>
        <p:txBody>
          <a:bodyPr wrap="square" numCol="1" rtlCol="0">
            <a:spAutoFit/>
          </a:bodyPr>
          <a:lstStyle/>
          <a:p>
            <a:pPr>
              <a:spcAft>
                <a:spcPts val="1200"/>
              </a:spcAft>
            </a:pPr>
            <a:r>
              <a:rPr lang="en-US" sz="2400" b="1" dirty="0">
                <a:latin typeface="Calibri" panose="020F0502020204030204" pitchFamily="34" charset="0"/>
                <a:cs typeface="Calibri" panose="020F0502020204030204" pitchFamily="34" charset="0"/>
              </a:rPr>
              <a:t>A RAPID TRANSITION TO DISTANCE LEARNING</a:t>
            </a:r>
          </a:p>
          <a:p>
            <a:pPr marL="285750" indent="-285750">
              <a:spcAft>
                <a:spcPts val="1200"/>
              </a:spcAft>
              <a:buClr>
                <a:schemeClr val="tx1"/>
              </a:buClr>
              <a:buFont typeface="Arial" panose="020B0604020202020204" pitchFamily="34" charset="0"/>
              <a:buChar char="•"/>
            </a:pPr>
            <a:r>
              <a:rPr lang="en-US" sz="2000" dirty="0">
                <a:cs typeface="Calibri" panose="020F0502020204030204" pitchFamily="34" charset="0"/>
              </a:rPr>
              <a:t>55 million students impacted by school closures </a:t>
            </a:r>
          </a:p>
          <a:p>
            <a:pPr marL="285750" indent="-285750">
              <a:spcAft>
                <a:spcPts val="1200"/>
              </a:spcAft>
              <a:buClr>
                <a:schemeClr val="tx1"/>
              </a:buClr>
              <a:buFont typeface="Arial" panose="020B0604020202020204" pitchFamily="34" charset="0"/>
              <a:buChar char="•"/>
            </a:pPr>
            <a:r>
              <a:rPr lang="en-US" sz="2000" dirty="0"/>
              <a:t>14 percent of households with school-age children do not have Internet access. </a:t>
            </a:r>
            <a:r>
              <a:rPr lang="en-US" sz="1600" i="1" dirty="0"/>
              <a:t>(2018, US Dept. of Commerce)</a:t>
            </a:r>
          </a:p>
          <a:p>
            <a:pPr marL="285750" indent="-285750">
              <a:spcAft>
                <a:spcPts val="1200"/>
              </a:spcAft>
              <a:buClr>
                <a:schemeClr val="tx1"/>
              </a:buClr>
              <a:buFont typeface="Arial" panose="020B0604020202020204" pitchFamily="34" charset="0"/>
              <a:buChar char="•"/>
            </a:pPr>
            <a:r>
              <a:rPr lang="en-US" sz="2000" dirty="0">
                <a:cs typeface="Calibri" panose="020F0502020204030204" pitchFamily="34" charset="0"/>
              </a:rPr>
              <a:t>One in five students trouble completing homework because of Internet access. </a:t>
            </a:r>
            <a:r>
              <a:rPr lang="en-US" sz="1600" i="1" dirty="0">
                <a:cs typeface="Calibri" panose="020F0502020204030204" pitchFamily="34" charset="0"/>
              </a:rPr>
              <a:t>(2018, Pew Research)</a:t>
            </a:r>
            <a:endParaRPr lang="en-US" sz="2000" i="1" dirty="0">
              <a:cs typeface="Calibri" panose="020F0502020204030204" pitchFamily="34" charset="0"/>
            </a:endParaRPr>
          </a:p>
        </p:txBody>
      </p:sp>
      <p:pic>
        <p:nvPicPr>
          <p:cNvPr id="28" name="Picture 27" descr="A close up of a sign&#10;&#10;Description automatically generated">
            <a:extLst>
              <a:ext uri="{FF2B5EF4-FFF2-40B4-BE49-F238E27FC236}">
                <a16:creationId xmlns:a16="http://schemas.microsoft.com/office/drawing/2014/main" id="{68104729-C1FD-48CC-AB3B-AF3FDFB2FD4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161" y="6076712"/>
            <a:ext cx="1562378" cy="695375"/>
          </a:xfrm>
          <a:prstGeom prst="rect">
            <a:avLst/>
          </a:prstGeom>
        </p:spPr>
      </p:pic>
      <p:pic>
        <p:nvPicPr>
          <p:cNvPr id="2052" name="Picture 4" descr="Michael Floo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161" y="138545"/>
            <a:ext cx="2030966" cy="203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1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close up of a sign&#10;&#10;Description automatically generated">
            <a:extLst>
              <a:ext uri="{FF2B5EF4-FFF2-40B4-BE49-F238E27FC236}">
                <a16:creationId xmlns:a16="http://schemas.microsoft.com/office/drawing/2014/main" id="{68104729-C1FD-48CC-AB3B-AF3FDFB2FD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61" y="6076712"/>
            <a:ext cx="1562378" cy="695375"/>
          </a:xfrm>
          <a:prstGeom prst="rect">
            <a:avLst/>
          </a:prstGeom>
        </p:spPr>
      </p:pic>
      <p:sp>
        <p:nvSpPr>
          <p:cNvPr id="29" name="Title 1">
            <a:extLst>
              <a:ext uri="{FF2B5EF4-FFF2-40B4-BE49-F238E27FC236}">
                <a16:creationId xmlns:a16="http://schemas.microsoft.com/office/drawing/2014/main" id="{21C754B9-969D-49A2-9F2A-FF63B663C739}"/>
              </a:ext>
            </a:extLst>
          </p:cNvPr>
          <p:cNvSpPr>
            <a:spLocks noGrp="1"/>
          </p:cNvSpPr>
          <p:nvPr>
            <p:ph type="title"/>
          </p:nvPr>
        </p:nvSpPr>
        <p:spPr>
          <a:xfrm>
            <a:off x="838200" y="295391"/>
            <a:ext cx="11195596" cy="695375"/>
          </a:xfrm>
        </p:spPr>
        <p:txBody>
          <a:bodyPr>
            <a:normAutofit/>
          </a:bodyPr>
          <a:lstStyle/>
          <a:p>
            <a:pPr algn="ctr"/>
            <a:r>
              <a:rPr lang="en-US" b="1" dirty="0">
                <a:solidFill>
                  <a:schemeClr val="tx1"/>
                </a:solidFill>
                <a:effectLst>
                  <a:outerShdw blurRad="38100" dist="38100" dir="2700000" algn="tl">
                    <a:srgbClr val="000000">
                      <a:alpha val="43137"/>
                    </a:srgbClr>
                  </a:outerShdw>
                </a:effectLst>
                <a:latin typeface="+mj-lt"/>
              </a:rPr>
              <a:t>Michael Flood: Education Broadband</a:t>
            </a:r>
          </a:p>
        </p:txBody>
      </p:sp>
      <p:pic>
        <p:nvPicPr>
          <p:cNvPr id="31" name="Picture 2" descr="Technology Services / Kajeet">
            <a:extLst>
              <a:ext uri="{FF2B5EF4-FFF2-40B4-BE49-F238E27FC236}">
                <a16:creationId xmlns:a16="http://schemas.microsoft.com/office/drawing/2014/main" id="{3B7C123E-A848-4682-9B15-B17B8539500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2201" y="2515294"/>
            <a:ext cx="2430666" cy="191569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212EA9B-3D03-41A1-82B3-D7BC24987DCB}"/>
              </a:ext>
            </a:extLst>
          </p:cNvPr>
          <p:cNvSpPr txBox="1"/>
          <p:nvPr/>
        </p:nvSpPr>
        <p:spPr>
          <a:xfrm>
            <a:off x="6309210" y="1790816"/>
            <a:ext cx="4910718" cy="589072"/>
          </a:xfrm>
          <a:prstGeom prst="rect">
            <a:avLst/>
          </a:prstGeom>
          <a:noFill/>
        </p:spPr>
        <p:txBody>
          <a:bodyPr wrap="square" rtlCol="0">
            <a:spAutoFit/>
          </a:bodyPr>
          <a:lstStyle/>
          <a:p>
            <a:pPr>
              <a:lnSpc>
                <a:spcPct val="150000"/>
              </a:lnSpc>
            </a:pPr>
            <a:r>
              <a:rPr lang="en-US" sz="2400" b="1" dirty="0">
                <a:solidFill>
                  <a:schemeClr val="tx2">
                    <a:lumMod val="90000"/>
                    <a:lumOff val="10000"/>
                  </a:schemeClr>
                </a:solidFill>
                <a:latin typeface="Calibri" panose="020F0502020204030204" pitchFamily="34" charset="0"/>
                <a:cs typeface="Calibri" panose="020F0502020204030204" pitchFamily="34" charset="0"/>
              </a:rPr>
              <a:t>EDUCATIONAL FILTERS</a:t>
            </a:r>
          </a:p>
        </p:txBody>
      </p:sp>
      <p:pic>
        <p:nvPicPr>
          <p:cNvPr id="33" name="Graphic 32">
            <a:extLst>
              <a:ext uri="{FF2B5EF4-FFF2-40B4-BE49-F238E27FC236}">
                <a16:creationId xmlns:a16="http://schemas.microsoft.com/office/drawing/2014/main" id="{94290972-E9C0-45C4-87B8-F8D804BBE4A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05452" y="1884637"/>
            <a:ext cx="1098019" cy="703957"/>
          </a:xfrm>
          <a:prstGeom prst="rect">
            <a:avLst/>
          </a:prstGeom>
        </p:spPr>
      </p:pic>
      <p:pic>
        <p:nvPicPr>
          <p:cNvPr id="34" name="Graphic 33">
            <a:extLst>
              <a:ext uri="{FF2B5EF4-FFF2-40B4-BE49-F238E27FC236}">
                <a16:creationId xmlns:a16="http://schemas.microsoft.com/office/drawing/2014/main" id="{32CB6973-98AC-42B3-84B8-F0CE721428F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631826" y="1637028"/>
            <a:ext cx="934279" cy="965422"/>
          </a:xfrm>
          <a:prstGeom prst="rect">
            <a:avLst/>
          </a:prstGeom>
        </p:spPr>
      </p:pic>
      <p:sp>
        <p:nvSpPr>
          <p:cNvPr id="35" name="TextBox 34">
            <a:extLst>
              <a:ext uri="{FF2B5EF4-FFF2-40B4-BE49-F238E27FC236}">
                <a16:creationId xmlns:a16="http://schemas.microsoft.com/office/drawing/2014/main" id="{4B66523D-E282-4B52-B907-F5737AAF9DDC}"/>
              </a:ext>
            </a:extLst>
          </p:cNvPr>
          <p:cNvSpPr txBox="1"/>
          <p:nvPr/>
        </p:nvSpPr>
        <p:spPr>
          <a:xfrm>
            <a:off x="1995252" y="4915455"/>
            <a:ext cx="3505200" cy="589072"/>
          </a:xfrm>
          <a:prstGeom prst="rect">
            <a:avLst/>
          </a:prstGeom>
          <a:noFill/>
        </p:spPr>
        <p:txBody>
          <a:bodyPr wrap="square" rtlCol="0">
            <a:spAutoFit/>
          </a:bodyPr>
          <a:lstStyle/>
          <a:p>
            <a:pPr>
              <a:lnSpc>
                <a:spcPct val="150000"/>
              </a:lnSpc>
            </a:pPr>
            <a:r>
              <a:rPr lang="en-US" sz="2400" b="1" dirty="0">
                <a:solidFill>
                  <a:schemeClr val="tx2">
                    <a:lumMod val="90000"/>
                    <a:lumOff val="10000"/>
                  </a:schemeClr>
                </a:solidFill>
                <a:latin typeface="Calibri" panose="020F0502020204030204" pitchFamily="34" charset="0"/>
                <a:cs typeface="Calibri" panose="020F0502020204030204" pitchFamily="34" charset="0"/>
              </a:rPr>
              <a:t>REPORTING &amp; ANALYTICS</a:t>
            </a:r>
          </a:p>
        </p:txBody>
      </p:sp>
      <p:pic>
        <p:nvPicPr>
          <p:cNvPr id="36" name="Graphic 35">
            <a:extLst>
              <a:ext uri="{FF2B5EF4-FFF2-40B4-BE49-F238E27FC236}">
                <a16:creationId xmlns:a16="http://schemas.microsoft.com/office/drawing/2014/main" id="{188F8159-59BE-4683-941F-ED9123D04F9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8076" y="4747347"/>
            <a:ext cx="1084125" cy="1018420"/>
          </a:xfrm>
          <a:prstGeom prst="rect">
            <a:avLst/>
          </a:prstGeom>
        </p:spPr>
      </p:pic>
      <p:sp>
        <p:nvSpPr>
          <p:cNvPr id="37" name="TextBox 36">
            <a:extLst>
              <a:ext uri="{FF2B5EF4-FFF2-40B4-BE49-F238E27FC236}">
                <a16:creationId xmlns:a16="http://schemas.microsoft.com/office/drawing/2014/main" id="{6675573F-E5EE-41A5-A709-58F9B7E00AC9}"/>
              </a:ext>
            </a:extLst>
          </p:cNvPr>
          <p:cNvSpPr txBox="1"/>
          <p:nvPr/>
        </p:nvSpPr>
        <p:spPr>
          <a:xfrm>
            <a:off x="6264744" y="3129190"/>
            <a:ext cx="4511223" cy="589072"/>
          </a:xfrm>
          <a:prstGeom prst="rect">
            <a:avLst/>
          </a:prstGeom>
          <a:noFill/>
        </p:spPr>
        <p:txBody>
          <a:bodyPr wrap="square" rtlCol="0">
            <a:spAutoFit/>
          </a:bodyPr>
          <a:lstStyle/>
          <a:p>
            <a:pPr>
              <a:lnSpc>
                <a:spcPct val="150000"/>
              </a:lnSpc>
            </a:pPr>
            <a:r>
              <a:rPr lang="en-US" sz="2400" b="1" dirty="0">
                <a:solidFill>
                  <a:schemeClr val="tx2">
                    <a:lumMod val="90000"/>
                    <a:lumOff val="10000"/>
                  </a:schemeClr>
                </a:solidFill>
                <a:latin typeface="Calibri" panose="020F0502020204030204" pitchFamily="34" charset="0"/>
                <a:cs typeface="Calibri" panose="020F0502020204030204" pitchFamily="34" charset="0"/>
              </a:rPr>
              <a:t>TIME-OF-DAY CONTROLS</a:t>
            </a:r>
          </a:p>
        </p:txBody>
      </p:sp>
      <p:pic>
        <p:nvPicPr>
          <p:cNvPr id="38" name="Graphic 37">
            <a:extLst>
              <a:ext uri="{FF2B5EF4-FFF2-40B4-BE49-F238E27FC236}">
                <a16:creationId xmlns:a16="http://schemas.microsoft.com/office/drawing/2014/main" id="{65C6F003-A9ED-4BB4-866F-AE34E3A4318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810905" y="3129190"/>
            <a:ext cx="1052598" cy="1052598"/>
          </a:xfrm>
          <a:prstGeom prst="rect">
            <a:avLst/>
          </a:prstGeom>
        </p:spPr>
      </p:pic>
      <p:pic>
        <p:nvPicPr>
          <p:cNvPr id="41" name="Graphic 40">
            <a:extLst>
              <a:ext uri="{FF2B5EF4-FFF2-40B4-BE49-F238E27FC236}">
                <a16:creationId xmlns:a16="http://schemas.microsoft.com/office/drawing/2014/main" id="{0CD8A849-AED1-4586-A4C8-6758C38A4698}"/>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12414"/>
          <a:stretch/>
        </p:blipFill>
        <p:spPr>
          <a:xfrm>
            <a:off x="5863503" y="4564075"/>
            <a:ext cx="2656853" cy="1906718"/>
          </a:xfrm>
          <a:prstGeom prst="rect">
            <a:avLst/>
          </a:prstGeom>
        </p:spPr>
      </p:pic>
      <p:pic>
        <p:nvPicPr>
          <p:cNvPr id="42" name="Graphic 41">
            <a:extLst>
              <a:ext uri="{FF2B5EF4-FFF2-40B4-BE49-F238E27FC236}">
                <a16:creationId xmlns:a16="http://schemas.microsoft.com/office/drawing/2014/main" id="{55280DCC-E8B3-4ACD-B6DE-8C7E88A43C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85266" y="4568289"/>
            <a:ext cx="842193" cy="1949269"/>
          </a:xfrm>
          <a:prstGeom prst="rect">
            <a:avLst/>
          </a:prstGeom>
        </p:spPr>
      </p:pic>
      <p:sp>
        <p:nvSpPr>
          <p:cNvPr id="43" name="TextBox 42">
            <a:extLst>
              <a:ext uri="{FF2B5EF4-FFF2-40B4-BE49-F238E27FC236}">
                <a16:creationId xmlns:a16="http://schemas.microsoft.com/office/drawing/2014/main" id="{C88B84D5-FC6E-4C49-8EAC-E7576EAE5E35}"/>
              </a:ext>
            </a:extLst>
          </p:cNvPr>
          <p:cNvSpPr txBox="1"/>
          <p:nvPr/>
        </p:nvSpPr>
        <p:spPr>
          <a:xfrm>
            <a:off x="10238362" y="4564075"/>
            <a:ext cx="1795434" cy="2062103"/>
          </a:xfrm>
          <a:prstGeom prst="rect">
            <a:avLst/>
          </a:prstGeom>
          <a:noFill/>
        </p:spPr>
        <p:txBody>
          <a:bodyPr wrap="square" rtlCol="0">
            <a:spAutoFit/>
          </a:bodyPr>
          <a:lstStyle/>
          <a:p>
            <a:r>
              <a:rPr lang="en-US" sz="1600" dirty="0">
                <a:solidFill>
                  <a:schemeClr val="tx2">
                    <a:lumMod val="90000"/>
                    <a:lumOff val="10000"/>
                  </a:schemeClr>
                </a:solidFill>
              </a:rPr>
              <a:t>Multiple 4G LTE carriers ensure every student has portable and mobile access for expanded coverage nationwide.</a:t>
            </a:r>
          </a:p>
        </p:txBody>
      </p:sp>
      <p:pic>
        <p:nvPicPr>
          <p:cNvPr id="3076" name="Picture 4" descr="Michael Floo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638" y="12582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95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B9BC-103E-4101-B522-913A88B2F15A}"/>
              </a:ext>
            </a:extLst>
          </p:cNvPr>
          <p:cNvSpPr>
            <a:spLocks noGrp="1"/>
          </p:cNvSpPr>
          <p:nvPr>
            <p:ph type="title"/>
          </p:nvPr>
        </p:nvSpPr>
        <p:spPr>
          <a:xfrm>
            <a:off x="1006764" y="0"/>
            <a:ext cx="11859490" cy="695375"/>
          </a:xfrm>
        </p:spPr>
        <p:txBody>
          <a:bodyPr>
            <a:normAutofit/>
          </a:bodyPr>
          <a:lstStyle/>
          <a:p>
            <a:pPr algn="ctr"/>
            <a:r>
              <a:rPr lang="en-US" sz="2800" b="1" dirty="0">
                <a:solidFill>
                  <a:schemeClr val="bg1"/>
                </a:solidFill>
                <a:effectLst>
                  <a:outerShdw blurRad="38100" dist="38100" dir="2700000" algn="tl">
                    <a:srgbClr val="000000">
                      <a:alpha val="43137"/>
                    </a:srgbClr>
                  </a:outerShdw>
                </a:effectLst>
                <a:latin typeface="+mj-lt"/>
                <a:cs typeface="Calibri" panose="020F0502020204030204" pitchFamily="34" charset="0"/>
              </a:rPr>
              <a:t>Carol Miller: Key Challenges for Broadband Investments </a:t>
            </a:r>
          </a:p>
        </p:txBody>
      </p:sp>
      <p:pic>
        <p:nvPicPr>
          <p:cNvPr id="4" name="Content Placeholder 4" descr="A close up of a sign&#10;&#10;Description automatically generated">
            <a:extLst>
              <a:ext uri="{FF2B5EF4-FFF2-40B4-BE49-F238E27FC236}">
                <a16:creationId xmlns:a16="http://schemas.microsoft.com/office/drawing/2014/main" id="{D8A46C4F-45D4-4DFB-8E04-F927DF0E5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1601" y="5456677"/>
            <a:ext cx="1154544" cy="1158875"/>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61EEC7B8-A704-471F-87AE-0D6CC839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0" y="3537528"/>
            <a:ext cx="5354595" cy="2965106"/>
          </a:xfrm>
          <a:prstGeom prst="rect">
            <a:avLst/>
          </a:prstGeom>
        </p:spPr>
      </p:pic>
      <p:pic>
        <p:nvPicPr>
          <p:cNvPr id="8" name="Picture 7" descr="A picture containing man, standing, woman, computer&#10;&#10;Description automatically generated">
            <a:extLst>
              <a:ext uri="{FF2B5EF4-FFF2-40B4-BE49-F238E27FC236}">
                <a16:creationId xmlns:a16="http://schemas.microsoft.com/office/drawing/2014/main" id="{DA3750F0-959D-4332-A0F3-64E261B5A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855" y="1082128"/>
            <a:ext cx="5036781" cy="2824854"/>
          </a:xfrm>
          <a:prstGeom prst="rect">
            <a:avLst/>
          </a:prstGeom>
        </p:spPr>
      </p:pic>
      <p:pic>
        <p:nvPicPr>
          <p:cNvPr id="4098" name="Picture 2" descr="Cloud Computing, Computing In The Clo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953" y="4489569"/>
            <a:ext cx="3553001" cy="18613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nheconomy.com/getmedia/97df1366-a34f-4eeb-bcbb-e1a48ebc967a/Carol-M-80_p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9748"/>
            <a:ext cx="1857952" cy="260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1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B9BC-103E-4101-B522-913A88B2F15A}"/>
              </a:ext>
            </a:extLst>
          </p:cNvPr>
          <p:cNvSpPr>
            <a:spLocks noGrp="1"/>
          </p:cNvSpPr>
          <p:nvPr>
            <p:ph type="title"/>
          </p:nvPr>
        </p:nvSpPr>
        <p:spPr>
          <a:xfrm>
            <a:off x="1524000" y="84137"/>
            <a:ext cx="10515600" cy="695375"/>
          </a:xfrm>
        </p:spPr>
        <p:txBody>
          <a:bodyPr>
            <a:normAutofit/>
          </a:bodyPr>
          <a:lstStyle/>
          <a:p>
            <a:pPr algn="ctr"/>
            <a:r>
              <a:rPr lang="en-US" b="1" dirty="0">
                <a:solidFill>
                  <a:schemeClr val="bg1"/>
                </a:solidFill>
                <a:effectLst>
                  <a:outerShdw blurRad="38100" dist="38100" dir="2700000" algn="tl">
                    <a:srgbClr val="000000">
                      <a:alpha val="43137"/>
                    </a:srgbClr>
                  </a:outerShdw>
                </a:effectLst>
                <a:latin typeface="+mj-lt"/>
                <a:cs typeface="Calibri" panose="020F0502020204030204" pitchFamily="34" charset="0"/>
              </a:rPr>
              <a:t>Carol Miller: Key Challenges continued…</a:t>
            </a:r>
          </a:p>
        </p:txBody>
      </p:sp>
      <p:pic>
        <p:nvPicPr>
          <p:cNvPr id="4" name="Content Placeholder 4" descr="A close up of a sign&#10;&#10;Description automatically generated">
            <a:extLst>
              <a:ext uri="{FF2B5EF4-FFF2-40B4-BE49-F238E27FC236}">
                <a16:creationId xmlns:a16="http://schemas.microsoft.com/office/drawing/2014/main" id="{D8A46C4F-45D4-4DFB-8E04-F927DF0E5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217" y="4950823"/>
            <a:ext cx="1423853" cy="1494745"/>
          </a:xfrm>
          <a:prstGeom prst="rect">
            <a:avLst/>
          </a:prstGeom>
        </p:spPr>
      </p:pic>
      <p:sp>
        <p:nvSpPr>
          <p:cNvPr id="6" name="AutoShape 4" descr="data:image/png;base64,/9j/4AAQSkZJRgABAQEAYABgAAD/2wBDAAoHBwgHBgoICAgLCgoLDhgQDg0NDh0VFhEYIx8lJCIfIiEmKzcvJik0KSEiMEExNDk7Pj4+JS5ESUM8SDc9Pjv/2wBDAQoLCw4NDhwQEBw7KCIoOzs7Ozs7Ozs7Ozs7Ozs7Ozs7Ozs7Ozs7Ozs7Ozs7Ozs7Ozs7Ozs7Ozs7Ozs7Ozs7Ozv/wAARCABB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prMqqWYgADJJOMUAOpGZVUsxAA6knpWFeeKI95t9KtpNRnHGYgdi/VqzIdPvvEF48WrapGvlYZ7O2cEoD03Y4H45NZOpfSKuS5djVu/FNlHKbeySTULj/nnbjIH1PSs1fHcaQyCewdbhDgIrjaT7ntVvWJNN8NaOY4rqDTI34aUjdIR/sjqzfyqnp+maXZ6MdSl0m6kc/wCqiuBukkz935Rwuffp3qJKtvclt3tcyJPGOsSXImSaONB0iVMr+Pc10/h/xKdZdoJLR0lQZZ0GY/z7H2rEs/DtzrWoyT6k8Vp0LW0ON6r2GB90e55NWNa1TT9MMehWLNvc7RZ2ODPKT2LdEHqTzUUo1r3/AK/4BKbWrZ1VvfWl07pb3McrRnDqjAkGrFcZdR6ZoGmIbqwgj1KQExRQSMWT0Jfrx3Pc9Km0HXdadVS80+a5h/5+Auwj65wDWvtbS5Zb+Ral3OtopqurqGVgwPcHNOrYsKKKKACiiigAori9X8YXvh7xdHY6iIH0yZQwkjRg0AJwCxzjqOfrV063qMXi+aymuLJNMitftTSFSGCdPvZx15z6VXKzP2sdjZ1W9vLK132OnSX8x4WNXVAPcknpXL/b/Ht5G0Unh/TFDH/ltLkY+mTmteHxr4fnjmkS+IWCPzW3ROu5M43KCPmHuKWTxp4fjtre5e+xFdFhE3lP85Bwe3vRZ9iZOL15jn9V8PeNL3S2B1WISMQq2dkBDGB3LN1P0pnhnwf4q0m2kt11e20+GZ98giiEsmenU11kPiPSrjWG0iK5LXq5Ji8thjAz1xisxtY1gePF0UNafY2h+0fcbfs6YznGc/pVXdrEOELqV323OX1/4ca1d6sJ7S9+1oVGZ7yf94G79BwOmAK3YPDHiu5tvJ1PxZIiBcbbWMBj9X4NTW/iLUY/FeqWWoT2UWnadEJnkCMGCMMrznt3rSsfF+iai8sdvdnfFEZirxMhZB1ZQR8w+lDcrCjCndv9Tj9C8FeLrVLi1fVk062uH3TNE3mSOemQeo496dqPgHUtGvbK88KEtPEGM008w3sx46EYxjNdP/wnnhnbC39ppiZ9q/I3BzjnjgfWp4PF2hXV9cWUF+kk9ujO4VTghfvbTjDY9qOaXYFTpWtf8TAi0nx/fkNe6rYWR6bo4VeQD2OP60l38N5b23ka98Q395c7SU8xsJuxxxzgZrYPj3wyscch1Ndkjbc+W3y/73HA+tWdR8WaLpU/k3N2d4QSOIo2kCKehYqCAD70XktkPkpNau/zOEsNF8d6HpUmm6dZLEZZfMkuEuFY9sBQTgDjnjmu08OXfih1WHXtNhTA/wCPiKVefqv+FZMniJdN8XC4uNZd9HudP+1RqwG0EsAoQAZPr681Z1/xFYah4YjutO8Qf2cs8wRLpYWbBHVSMZFN3fQUFGN7N6dNDrqKwbrxhoemSS2t7qOJ7ZF8wGNssTjGAByTnoKfN4v0KC/+xy3wWQMEZtjbEY9FZ8YB9iazszfnj3NuikopFnGahHa6l49uNPu7W4ktrnTfsrt5LbN24v8Ae6cDv61zbeHdeWTWNHlSS4eHTRFaTbTieIOGVc9M4yMV6vRirU7GLop7s870KKy1XV9NNxd65NdWqsPIurZVjiBXDKxCjg9OvpWZPpWuNaXHhu3hmSLRJZbyCYoSJQOYkU+vJr1ejFHOL2Katc5jwfFcXz33iK9t3gn1B1WOKQYaOJBgD8TuNY+r2dnrHxIjgvbS7e2Ft5O9Y3VfMzkfMO2O/Su/opc2tynTvFI8wihGk614kg0rSp50azCW8dxC7pIy/eBJ6jqQO9S6beTy+J9F1CeS/u4EhkjaRrHyljcr9xQB0HvxXpWKKfOT7G3U8rQbvh9r1uNPuvtNxekoDbMGYMwKnp6A/StS5uIV17wnNDY3KRQwEOVtWGwMAoB445z9K9AprhijKjbWIIDYzg+tHOHsbdf6ueWW2ow/8I/ruhwabcXeo3t7OiCOAlDlsAl+gx19ql1GH+yry4giutWsb9LWGNjBb+dDessYGAMfhXaeGfD8/h6G5hk1JrxJ5TLgxBNrH7x49ePyrcxTc1clUW46nn+nSzv430l9S0+VJ4tLEUpW3Plxyn5sAgYHGenQ8VizSPJ4U162jsbwPc6mJYU+zMMqWBB6ccKf0r1qikpjdG/U4WK4huviTaXTWdy0J08RI8lswCyH5upHHy9/wrAisRaW1/oeuXOtQeZcO3k2tuJIrgFshgdpOT9a9Zoo5xujfqR2sflWkMe522RquX+8cDv70VLRUG4UlLRQBWsL1L+3MyIygSPHhvVWKn+VEt4sV/BZlWLTq7Bh0G3H+NZWh6jaW1u1pNKY5zdTDYyNnmRsdqt3asfEOnMFJURTZOOB92qtqQpXimWIr5ZNRuLEoySQorgno6tnkfiCKIL5Lm+ubaNW/wBG2h3/AISxGdo9wMZ+tUtbJsJrbWUjdxbZjnWNSzNE3oBycMFP51Y0Wzks9OQXGPtMzGac/wC2xyR+HT8KXQLu9iCLV7y5LtbaTJJCsrRiQzoudrYJx+BrWFcnYCzjMwudUvraX7VKTCjsqj94cYGOh6/jXWCm0EG2ijqepGwa2jjtnuJbqQxxorBeQpY5J9gals57qcP9psjakH5cyK+78qzvEFs11e6RGrTIPtLbpISQyDy279vStGysfsYcfarmfcc5nk34+lLSwJvmZnnX5hDNdDS52tIHdXlWRScKSGbbnOOD71dvdRW1sFu4ozcCRkWNUYDfvIA5PGOa5w2d4NJmle5ujZG7m+02kaAMYjI2Spxu9yO4zjtWv4gjjGhoiF4olmh+aLIKKHXkY6YFOyuQpSs2XLS5vZpWW509rZAMhzMr5PpgVBLqtyb64tbTTXuPs+0O/mqgyRnAz7UzSTZm4cW+p3V22zlJpCwAz1GQKzpxbLr+otdahd2e4x7BC7KrjYOeByc8UW1G5Oy1OkgeSSFHliMTkZZCwO0+mRUlQWZjNpEYpXmTYNsjnLMPU1PUmiCiiigYUhoooAWkoooAWkoooAWkoooAKBRRQAd6KKKACgdKKKACloooAKKKKAP/2Q=="/>
          <p:cNvSpPr>
            <a:spLocks noChangeAspect="1" noChangeArrowheads="1"/>
          </p:cNvSpPr>
          <p:nvPr/>
        </p:nvSpPr>
        <p:spPr bwMode="auto">
          <a:xfrm>
            <a:off x="123825" y="-68263"/>
            <a:ext cx="1247775"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png;base64,/9j/4AAQSkZJRgABAQEAYABgAAD/2wBDAAoHBwgHBgoICAgLCgoLDhgQDg0NDh0VFhEYIx8lJCIfIiEmKzcvJik0KSEiMEExNDk7Pj4+JS5ESUM8SDc9Pjv/2wBDAQoLCw4NDhwQEBw7KCIoOzs7Ozs7Ozs7Ozs7Ozs7Ozs7Ozs7Ozs7Ozs7Ozs7Ozs7Ozs7Ozs7Ozs7Ozs7Ozs7Ozv/wAARCABBAIM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aiiigAooprMqqWYgADJJOMUAOpGZVUsxAA6knpWFeeKI95t9KtpNRnHGYgdi/VqzIdPvvEF48WrapGvlYZ7O2cEoD03Y4H45NZOpfSKuS5djVu/FNlHKbeySTULj/nnbjIH1PSs1fHcaQyCewdbhDgIrjaT7ntVvWJNN8NaOY4rqDTI34aUjdIR/sjqzfyqnp+maXZ6MdSl0m6kc/wCqiuBukkz935Rwuffp3qJKtvclt3tcyJPGOsSXImSaONB0iVMr+Pc10/h/xKdZdoJLR0lQZZ0GY/z7H2rEs/DtzrWoyT6k8Vp0LW0ON6r2GB90e55NWNa1TT9MMehWLNvc7RZ2ODPKT2LdEHqTzUUo1r3/AK/4BKbWrZ1VvfWl07pb3McrRnDqjAkGrFcZdR6ZoGmIbqwgj1KQExRQSMWT0Jfrx3Pc9Km0HXdadVS80+a5h/5+Auwj65wDWvtbS5Zb+Ral3OtopqurqGVgwPcHNOrYsKKKKACiiigAori9X8YXvh7xdHY6iIH0yZQwkjRg0AJwCxzjqOfrV063qMXi+aymuLJNMitftTSFSGCdPvZx15z6VXKzP2sdjZ1W9vLK132OnSX8x4WNXVAPcknpXL/b/Ht5G0Unh/TFDH/ltLkY+mTmteHxr4fnjmkS+IWCPzW3ROu5M43KCPmHuKWTxp4fjtre5e+xFdFhE3lP85Bwe3vRZ9iZOL15jn9V8PeNL3S2B1WISMQq2dkBDGB3LN1P0pnhnwf4q0m2kt11e20+GZ98giiEsmenU11kPiPSrjWG0iK5LXq5Ji8thjAz1xisxtY1gePF0UNafY2h+0fcbfs6YznGc/pVXdrEOELqV323OX1/4ca1d6sJ7S9+1oVGZ7yf94G79BwOmAK3YPDHiu5tvJ1PxZIiBcbbWMBj9X4NTW/iLUY/FeqWWoT2UWnadEJnkCMGCMMrznt3rSsfF+iai8sdvdnfFEZirxMhZB1ZQR8w+lDcrCjCndv9Tj9C8FeLrVLi1fVk062uH3TNE3mSOemQeo496dqPgHUtGvbK88KEtPEGM008w3sx46EYxjNdP/wnnhnbC39ppiZ9q/I3BzjnjgfWp4PF2hXV9cWUF+kk9ujO4VTghfvbTjDY9qOaXYFTpWtf8TAi0nx/fkNe6rYWR6bo4VeQD2OP60l38N5b23ka98Q395c7SU8xsJuxxxzgZrYPj3wyscch1Ndkjbc+W3y/73HA+tWdR8WaLpU/k3N2d4QSOIo2kCKehYqCAD70XktkPkpNau/zOEsNF8d6HpUmm6dZLEZZfMkuEuFY9sBQTgDjnjmu08OXfih1WHXtNhTA/wCPiKVefqv+FZMniJdN8XC4uNZd9HudP+1RqwG0EsAoQAZPr681Z1/xFYah4YjutO8Qf2cs8wRLpYWbBHVSMZFN3fQUFGN7N6dNDrqKwbrxhoemSS2t7qOJ7ZF8wGNssTjGAByTnoKfN4v0KC/+xy3wWQMEZtjbEY9FZ8YB9iazszfnj3NuikopFnGahHa6l49uNPu7W4ktrnTfsrt5LbN24v8Ae6cDv61zbeHdeWTWNHlSS4eHTRFaTbTieIOGVc9M4yMV6vRirU7GLop7s870KKy1XV9NNxd65NdWqsPIurZVjiBXDKxCjg9OvpWZPpWuNaXHhu3hmSLRJZbyCYoSJQOYkU+vJr1ejFHOL2Katc5jwfFcXz33iK9t3gn1B1WOKQYaOJBgD8TuNY+r2dnrHxIjgvbS7e2Ft5O9Y3VfMzkfMO2O/Su/opc2tynTvFI8wihGk614kg0rSp50azCW8dxC7pIy/eBJ6jqQO9S6beTy+J9F1CeS/u4EhkjaRrHyljcr9xQB0HvxXpWKKfOT7G3U8rQbvh9r1uNPuvtNxekoDbMGYMwKnp6A/StS5uIV17wnNDY3KRQwEOVtWGwMAoB445z9K9AprhijKjbWIIDYzg+tHOHsbdf6ueWW2ow/8I/ruhwabcXeo3t7OiCOAlDlsAl+gx19ql1GH+yry4giutWsb9LWGNjBb+dDessYGAMfhXaeGfD8/h6G5hk1JrxJ5TLgxBNrH7x49ePyrcxTc1clUW46nn+nSzv430l9S0+VJ4tLEUpW3Plxyn5sAgYHGenQ8VizSPJ4U162jsbwPc6mJYU+zMMqWBB6ccKf0r1qikpjdG/U4WK4huviTaXTWdy0J08RI8lswCyH5upHHy9/wrAisRaW1/oeuXOtQeZcO3k2tuJIrgFshgdpOT9a9Zoo5xujfqR2sflWkMe522RquX+8cDv70VLRUG4UlLRQBWsL1L+3MyIygSPHhvVWKn+VEt4sV/BZlWLTq7Bh0G3H+NZWh6jaW1u1pNKY5zdTDYyNnmRsdqt3asfEOnMFJURTZOOB92qtqQpXimWIr5ZNRuLEoySQorgno6tnkfiCKIL5Lm+ubaNW/wBG2h3/AISxGdo9wMZ+tUtbJsJrbWUjdxbZjnWNSzNE3oBycMFP51Y0Wzks9OQXGPtMzGac/wC2xyR+HT8KXQLu9iCLV7y5LtbaTJJCsrRiQzoudrYJx+BrWFcnYCzjMwudUvraX7VKTCjsqj94cYGOh6/jXWCm0EG2ijqepGwa2jjtnuJbqQxxorBeQpY5J9gals57qcP9psjakH5cyK+78qzvEFs11e6RGrTIPtLbpISQyDy279vStGysfsYcfarmfcc5nk34+lLSwJvmZnnX5hDNdDS52tIHdXlWRScKSGbbnOOD71dvdRW1sFu4ozcCRkWNUYDfvIA5PGOa5w2d4NJmle5ujZG7m+02kaAMYjI2Spxu9yO4zjtWv4gjjGhoiF4olmh+aLIKKHXkY6YFOyuQpSs2XLS5vZpWW509rZAMhzMr5PpgVBLqtyb64tbTTXuPs+0O/mqgyRnAz7UzSTZm4cW+p3V22zlJpCwAz1GQKzpxbLr+otdahd2e4x7BC7KrjYOeByc8UW1G5Oy1OkgeSSFHliMTkZZCwO0+mRUlQWZjNpEYpXmTYNsjnLMPU1PUmiCiiigYUhoooAWkoooAWkoooAWkoooAKBRRQAd6KKKACgdKKKACloooAKKKKAP/2Q=="/>
          <p:cNvSpPr>
            <a:spLocks noChangeAspect="1" noChangeArrowheads="1"/>
          </p:cNvSpPr>
          <p:nvPr/>
        </p:nvSpPr>
        <p:spPr bwMode="auto">
          <a:xfrm>
            <a:off x="276225" y="84137"/>
            <a:ext cx="1247775"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group of people posing for the camera&#10;&#10;Description automatically generated">
            <a:extLst>
              <a:ext uri="{FF2B5EF4-FFF2-40B4-BE49-F238E27FC236}">
                <a16:creationId xmlns:a16="http://schemas.microsoft.com/office/drawing/2014/main" id="{F0B0C694-8870-4BD7-8161-AF830B4D2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053" y="3755473"/>
            <a:ext cx="5159748" cy="2857211"/>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DE4F07F3-448E-4D99-AF72-00B3D4EE0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236" y="988320"/>
            <a:ext cx="5019718" cy="2475315"/>
          </a:xfrm>
          <a:prstGeom prst="rect">
            <a:avLst/>
          </a:prstGeom>
        </p:spPr>
      </p:pic>
      <p:pic>
        <p:nvPicPr>
          <p:cNvPr id="3074" name="Picture 2" descr="Deadline, Stopwatch, Clock,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4001626"/>
            <a:ext cx="2819654" cy="236490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www.nheconomy.com/getmedia/97df1366-a34f-4eeb-bcbb-e1a48ebc967a/Carol-M-80_p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118659"/>
            <a:ext cx="166687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70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28C1-3E83-44D1-83EA-EC9564A35B54}"/>
              </a:ext>
            </a:extLst>
          </p:cNvPr>
          <p:cNvSpPr>
            <a:spLocks noGrp="1"/>
          </p:cNvSpPr>
          <p:nvPr>
            <p:ph type="title"/>
          </p:nvPr>
        </p:nvSpPr>
        <p:spPr>
          <a:xfrm>
            <a:off x="2155555" y="-142768"/>
            <a:ext cx="10160813" cy="828843"/>
          </a:xfrm>
        </p:spPr>
        <p:txBody>
          <a:bodyPr>
            <a:noAutofit/>
          </a:bodyPr>
          <a:lstStyle/>
          <a:p>
            <a:pPr algn="ctr"/>
            <a:r>
              <a:rPr lang="en-US" sz="2700" b="1" dirty="0">
                <a:solidFill>
                  <a:schemeClr val="bg1"/>
                </a:solidFill>
                <a:effectLst>
                  <a:outerShdw blurRad="38100" dist="38100" dir="2700000" algn="tl">
                    <a:srgbClr val="000000">
                      <a:alpha val="43137"/>
                    </a:srgbClr>
                  </a:outerShdw>
                </a:effectLst>
                <a:latin typeface="+mj-lt"/>
              </a:rPr>
              <a:t>Dr. Robert McLaughlin: Systemic Approach to Inclusion</a:t>
            </a:r>
          </a:p>
        </p:txBody>
      </p:sp>
      <p:pic>
        <p:nvPicPr>
          <p:cNvPr id="5122" name="Picture 2" descr="Children, Girl, Child, Cute, Female, K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9131">
            <a:off x="10091970" y="1627187"/>
            <a:ext cx="1960329" cy="24685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rtrait, People, Adult, Man, Face,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0935">
            <a:off x="7851776" y="1683112"/>
            <a:ext cx="1892300" cy="23567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Old Age, Youth, The Hand, Grandmo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47" y="4208618"/>
            <a:ext cx="3417416" cy="233787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ild, School, Girl, Children, Edu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94" y="4497366"/>
            <a:ext cx="3282407" cy="21882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orward, Alternative, Road, Street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2707" y="1358403"/>
            <a:ext cx="5007797" cy="2585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object, drawing, table&#10;&#10;Description automatically generated">
            <a:extLst>
              <a:ext uri="{FF2B5EF4-FFF2-40B4-BE49-F238E27FC236}">
                <a16:creationId xmlns:a16="http://schemas.microsoft.com/office/drawing/2014/main" id="{D6EE4174-6EA6-40B9-88C6-A1A010432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4039" y="4966417"/>
            <a:ext cx="1719221" cy="1719221"/>
          </a:xfrm>
          <a:prstGeom prst="rect">
            <a:avLst/>
          </a:prstGeom>
        </p:spPr>
      </p:pic>
      <p:pic>
        <p:nvPicPr>
          <p:cNvPr id="7171" name="Picture 1" descr="A person looking at the camera&#10;&#10;Description automatically generat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99" y="82569"/>
            <a:ext cx="22177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0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25563" y="1600199"/>
            <a:ext cx="9144000" cy="2333625"/>
          </a:xfrm>
        </p:spPr>
        <p:txBody>
          <a:bodyPr>
            <a:normAutofit/>
          </a:bodyPr>
          <a:lstStyle/>
          <a:p>
            <a:r>
              <a:rPr lang="en-US" sz="9600" b="1" dirty="0"/>
              <a:t>Next Steps</a:t>
            </a:r>
            <a:endParaRPr lang="en-US" sz="9600" i="1" dirty="0"/>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15</a:t>
            </a:fld>
            <a:endParaRPr lang="en-US"/>
          </a:p>
        </p:txBody>
      </p:sp>
    </p:spTree>
    <p:extLst>
      <p:ext uri="{BB962C8B-B14F-4D97-AF65-F5344CB8AC3E}">
        <p14:creationId xmlns:p14="http://schemas.microsoft.com/office/powerpoint/2010/main" val="1469960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523876" y="676275"/>
            <a:ext cx="11153774" cy="4248150"/>
          </a:xfrm>
        </p:spPr>
        <p:txBody>
          <a:bodyPr>
            <a:normAutofit fontScale="90000"/>
          </a:bodyPr>
          <a:lstStyle/>
          <a:p>
            <a:r>
              <a:rPr lang="en-US" sz="9600" b="1" dirty="0"/>
              <a:t>Next Webinar #2</a:t>
            </a:r>
            <a:br>
              <a:rPr lang="en-US" sz="9600" b="1" dirty="0"/>
            </a:br>
            <a:r>
              <a:rPr lang="en-US" dirty="0">
                <a:latin typeface="+mj-lt"/>
                <a:ea typeface="Calibri" panose="020F0502020204030204" pitchFamily="34" charset="0"/>
              </a:rPr>
              <a:t>Equipping Low-and-Moderate Income (LMI) Youth for the New Normal:</a:t>
            </a:r>
            <a:br>
              <a:rPr lang="en-US" dirty="0">
                <a:latin typeface="+mj-lt"/>
                <a:ea typeface="Calibri" panose="020F0502020204030204" pitchFamily="34" charset="0"/>
              </a:rPr>
            </a:br>
            <a:r>
              <a:rPr lang="en-US" dirty="0">
                <a:latin typeface="+mj-lt"/>
                <a:ea typeface="Calibri" panose="020F0502020204030204" pitchFamily="34" charset="0"/>
              </a:rPr>
              <a:t> </a:t>
            </a:r>
            <a:r>
              <a:rPr lang="en-US" dirty="0">
                <a:solidFill>
                  <a:srgbClr val="FF0000"/>
                </a:solidFill>
                <a:latin typeface="+mj-lt"/>
                <a:ea typeface="Calibri" panose="020F0502020204030204" pitchFamily="34" charset="0"/>
              </a:rPr>
              <a:t>Ensuring Computer Access</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a:xfrm>
            <a:off x="3767328" y="4313383"/>
            <a:ext cx="4714841" cy="1182162"/>
          </a:xfrm>
        </p:spPr>
        <p:txBody>
          <a:bodyPr>
            <a:normAutofit fontScale="85000" lnSpcReduction="20000"/>
          </a:bodyPr>
          <a:lstStyle/>
          <a:p>
            <a:endParaRPr lang="en-US" sz="2400" b="1" dirty="0">
              <a:ea typeface="Calibri" panose="020F0502020204030204" pitchFamily="34" charset="0"/>
            </a:endParaRPr>
          </a:p>
          <a:p>
            <a:r>
              <a:rPr lang="en-US" sz="2400" b="1" dirty="0">
                <a:ea typeface="Calibri" panose="020F0502020204030204" pitchFamily="34" charset="0"/>
              </a:rPr>
              <a:t>Thursday, June 4, 2020</a:t>
            </a:r>
            <a:r>
              <a:rPr lang="en-US" sz="2400" dirty="0">
                <a:ea typeface="Calibri" panose="020F0502020204030204" pitchFamily="34" charset="0"/>
              </a:rPr>
              <a:t> </a:t>
            </a:r>
          </a:p>
          <a:p>
            <a:r>
              <a:rPr lang="en-US" sz="2400" dirty="0">
                <a:ea typeface="Calibri" panose="020F0502020204030204" pitchFamily="34" charset="0"/>
              </a:rPr>
              <a:t>11AM to 12PM (EST) </a:t>
            </a:r>
            <a:br>
              <a:rPr lang="en-US" sz="1200" dirty="0">
                <a:solidFill>
                  <a:srgbClr val="20509E"/>
                </a:solidFill>
                <a:latin typeface="Calibri" panose="020F0502020204030204" pitchFamily="34" charset="0"/>
                <a:ea typeface="Calibri" panose="020F0502020204030204" pitchFamily="34" charset="0"/>
              </a:rPr>
            </a:br>
            <a:endParaRPr lang="en-US" dirty="0"/>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16</a:t>
            </a:fld>
            <a:endParaRPr lang="en-US"/>
          </a:p>
        </p:txBody>
      </p:sp>
    </p:spTree>
    <p:extLst>
      <p:ext uri="{BB962C8B-B14F-4D97-AF65-F5344CB8AC3E}">
        <p14:creationId xmlns:p14="http://schemas.microsoft.com/office/powerpoint/2010/main" val="325646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17</a:t>
            </a:fld>
            <a:endParaRPr lang="en-US"/>
          </a:p>
        </p:txBody>
      </p:sp>
      <p:sp>
        <p:nvSpPr>
          <p:cNvPr id="21" name="Rectangle 20"/>
          <p:cNvSpPr/>
          <p:nvPr/>
        </p:nvSpPr>
        <p:spPr>
          <a:xfrm>
            <a:off x="3038764" y="258167"/>
            <a:ext cx="6096000" cy="6463308"/>
          </a:xfrm>
          <a:prstGeom prst="rect">
            <a:avLst/>
          </a:prstGeom>
        </p:spPr>
        <p:txBody>
          <a:bodyPr>
            <a:spAutoFit/>
          </a:bodyPr>
          <a:lstStyle/>
          <a:p>
            <a:pPr marL="285750" indent="-285750">
              <a:lnSpc>
                <a:spcPct val="100000"/>
              </a:lnSpc>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Carol Miller, Director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Broadband Technology Department of Business and Economic Affairs</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hlinkClick r:id="rId2"/>
              </a:rPr>
              <a:t>carol.a.miller@livefree.nh.gov</a:t>
            </a:r>
            <a:r>
              <a:rPr lang="en-US" dirty="0">
                <a:latin typeface="Calibri" panose="020F0502020204030204" pitchFamily="34" charset="0"/>
                <a:ea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t> (603) 271-0252</a:t>
            </a:r>
          </a:p>
          <a:p>
            <a:pPr>
              <a:lnSpc>
                <a:spcPct val="10000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Christine Fox, Deputy Executive Director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State Education Technology Directors Association</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hlinkClick r:id="rId3"/>
              </a:rPr>
              <a:t>cfox@setda.org</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Michael Flood, Vice President</a:t>
            </a:r>
            <a:br>
              <a:rPr lang="en-US" dirty="0">
                <a:latin typeface="Calibri" panose="020F0502020204030204" pitchFamily="34" charset="0"/>
                <a:ea typeface="Calibri" panose="020F0502020204030204" pitchFamily="34" charset="0"/>
                <a:cs typeface="Calibri" panose="020F0502020204030204" pitchFamily="34" charset="0"/>
              </a:rPr>
            </a:br>
            <a:r>
              <a:rPr lang="en-US" dirty="0" err="1">
                <a:latin typeface="Calibri" panose="020F0502020204030204" pitchFamily="34" charset="0"/>
                <a:ea typeface="Calibri" panose="020F0502020204030204" pitchFamily="34" charset="0"/>
                <a:cs typeface="Calibri" panose="020F0502020204030204" pitchFamily="34" charset="0"/>
              </a:rPr>
              <a:t>Kajeet</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hlinkClick r:id="rId4"/>
              </a:rPr>
              <a:t>mflood@kajeet.com</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Dr. Robert McLaughlin, Executive Director</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National Collaborative for Digital Equity</a:t>
            </a:r>
          </a:p>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5"/>
              </a:rPr>
              <a:t>rmclaughlin@digitalequity.us</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dirty="0">
                <a:latin typeface="Calibri" panose="020F0502020204030204" pitchFamily="34" charset="0"/>
                <a:cs typeface="Calibri" panose="020F0502020204030204" pitchFamily="34" charset="0"/>
              </a:rPr>
              <a:t>       (802) 249-1159</a:t>
            </a:r>
          </a:p>
          <a:p>
            <a:pPr>
              <a:lnSpc>
                <a:spcPct val="100000"/>
              </a:lnSpc>
            </a:pP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Terry Lee, Community Affairs Specialist</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Federal Deposit Insurance Corporation – Atlanta Region</a:t>
            </a:r>
          </a:p>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6"/>
              </a:rPr>
              <a:t>telee@fdic.gov</a:t>
            </a:r>
            <a:r>
              <a:rPr lang="en-US" dirty="0">
                <a:latin typeface="Calibri" panose="020F0502020204030204" pitchFamily="34" charset="0"/>
                <a:ea typeface="Calibri" panose="020F0502020204030204" pitchFamily="34" charset="0"/>
                <a:cs typeface="Calibri" panose="020F0502020204030204" pitchFamily="34" charset="0"/>
              </a:rPr>
              <a:t> </a:t>
            </a:r>
          </a:p>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      (678) 916-2270	</a:t>
            </a:r>
          </a:p>
        </p:txBody>
      </p:sp>
    </p:spTree>
    <p:extLst>
      <p:ext uri="{BB962C8B-B14F-4D97-AF65-F5344CB8AC3E}">
        <p14:creationId xmlns:p14="http://schemas.microsoft.com/office/powerpoint/2010/main" val="246271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2</a:t>
            </a:fld>
            <a:endParaRPr lang="en-US"/>
          </a:p>
        </p:txBody>
      </p:sp>
      <p:sp>
        <p:nvSpPr>
          <p:cNvPr id="3" name="Title 2"/>
          <p:cNvSpPr>
            <a:spLocks noGrp="1"/>
          </p:cNvSpPr>
          <p:nvPr>
            <p:ph type="title"/>
          </p:nvPr>
        </p:nvSpPr>
        <p:spPr>
          <a:xfrm>
            <a:off x="838200" y="775856"/>
            <a:ext cx="4831080" cy="720436"/>
          </a:xfrm>
        </p:spPr>
        <p:txBody>
          <a:bodyPr>
            <a:normAutofit/>
          </a:bodyPr>
          <a:lstStyle/>
          <a:p>
            <a:r>
              <a:rPr lang="en-US" b="1" dirty="0">
                <a:effectLst>
                  <a:outerShdw blurRad="38100" dist="38100" dir="2700000" algn="tl">
                    <a:srgbClr val="000000">
                      <a:alpha val="43137"/>
                    </a:srgbClr>
                  </a:outerShdw>
                </a:effectLst>
              </a:rPr>
              <a:t>Webinar Agenda:  </a:t>
            </a:r>
          </a:p>
        </p:txBody>
      </p:sp>
      <p:sp>
        <p:nvSpPr>
          <p:cNvPr id="7" name="Title 2"/>
          <p:cNvSpPr txBox="1">
            <a:spLocks/>
          </p:cNvSpPr>
          <p:nvPr/>
        </p:nvSpPr>
        <p:spPr>
          <a:xfrm>
            <a:off x="838200" y="1761548"/>
            <a:ext cx="5273964" cy="4682836"/>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pPr marL="571500" indent="-571500">
              <a:buFont typeface="Wingdings" panose="05000000000000000000" pitchFamily="2" charset="2"/>
              <a:buChar char="q"/>
            </a:pPr>
            <a:r>
              <a:rPr lang="en-US" sz="3800" dirty="0"/>
              <a:t>Welcome</a:t>
            </a:r>
          </a:p>
          <a:p>
            <a:endParaRPr lang="en-US" sz="3800" dirty="0"/>
          </a:p>
          <a:p>
            <a:pPr marL="571500" indent="-571500">
              <a:buFont typeface="Wingdings" panose="05000000000000000000" pitchFamily="2" charset="2"/>
              <a:buChar char="q"/>
            </a:pPr>
            <a:r>
              <a:rPr lang="en-US" sz="3800" dirty="0"/>
              <a:t>Introductions</a:t>
            </a:r>
          </a:p>
          <a:p>
            <a:endParaRPr lang="en-US" sz="3800" dirty="0"/>
          </a:p>
          <a:p>
            <a:pPr marL="571500" indent="-571500">
              <a:buFont typeface="Wingdings" panose="05000000000000000000" pitchFamily="2" charset="2"/>
              <a:buChar char="q"/>
            </a:pPr>
            <a:r>
              <a:rPr lang="en-US" sz="3800" dirty="0"/>
              <a:t>Terry Lee: Why Are We Here?  Aim of the webinar series </a:t>
            </a:r>
          </a:p>
          <a:p>
            <a:endParaRPr lang="en-US" sz="3800" dirty="0"/>
          </a:p>
          <a:p>
            <a:pPr marL="571500" indent="-571500">
              <a:buFont typeface="Wingdings" panose="05000000000000000000" pitchFamily="2" charset="2"/>
              <a:buChar char="q"/>
            </a:pPr>
            <a:r>
              <a:rPr lang="en-US" sz="3800" dirty="0"/>
              <a:t>Christine Fox: Broadband Imperative</a:t>
            </a:r>
          </a:p>
          <a:p>
            <a:pPr marL="571500" indent="-571500">
              <a:buFont typeface="Wingdings" panose="05000000000000000000" pitchFamily="2" charset="2"/>
              <a:buChar char="ü"/>
            </a:pPr>
            <a:endParaRPr lang="en-US" sz="3800" dirty="0"/>
          </a:p>
          <a:p>
            <a:pPr marL="571500" indent="-571500">
              <a:buFont typeface="Wingdings" panose="05000000000000000000" pitchFamily="2" charset="2"/>
              <a:buChar char="q"/>
            </a:pPr>
            <a:r>
              <a:rPr lang="en-US" sz="3800" dirty="0"/>
              <a:t>Michael Flood: Educational Broadband</a:t>
            </a:r>
          </a:p>
          <a:p>
            <a:pPr marL="571500" indent="-571500">
              <a:buFont typeface="Wingdings" panose="05000000000000000000" pitchFamily="2" charset="2"/>
              <a:buChar char="ü"/>
            </a:pPr>
            <a:endParaRPr lang="en-US" sz="3800" dirty="0"/>
          </a:p>
          <a:p>
            <a:pPr marL="571500" indent="-571500">
              <a:buFont typeface="Wingdings" panose="05000000000000000000" pitchFamily="2" charset="2"/>
              <a:buChar char="q"/>
            </a:pPr>
            <a:r>
              <a:rPr lang="en-US" sz="3800" dirty="0"/>
              <a:t>Carol Miller: Key Challenges Spurring Broadband Investment(s)</a:t>
            </a:r>
          </a:p>
          <a:p>
            <a:pPr marL="571500" indent="-571500">
              <a:buFont typeface="Wingdings" panose="05000000000000000000" pitchFamily="2" charset="2"/>
              <a:buChar char="ü"/>
            </a:pPr>
            <a:endParaRPr lang="en-US" sz="3800" dirty="0"/>
          </a:p>
          <a:p>
            <a:pPr marL="571500" indent="-571500">
              <a:buFont typeface="Wingdings" panose="05000000000000000000" pitchFamily="2" charset="2"/>
              <a:buChar char="q"/>
            </a:pPr>
            <a:r>
              <a:rPr lang="en-US" sz="3800" dirty="0"/>
              <a:t>Dr. Robert McLaughlin: Systemic Approach to Digital Equity</a:t>
            </a:r>
          </a:p>
          <a:p>
            <a:pPr marL="571500" indent="-571500">
              <a:buFont typeface="Wingdings" panose="05000000000000000000" pitchFamily="2" charset="2"/>
              <a:buChar char="ü"/>
            </a:pPr>
            <a:endParaRPr lang="en-US" sz="3800" dirty="0"/>
          </a:p>
          <a:p>
            <a:pPr marL="571500" indent="-571500">
              <a:buFont typeface="Wingdings" panose="05000000000000000000" pitchFamily="2" charset="2"/>
              <a:buChar char="q"/>
            </a:pPr>
            <a:r>
              <a:rPr lang="en-US" sz="3800" dirty="0"/>
              <a:t>Q &amp; A</a:t>
            </a:r>
          </a:p>
          <a:p>
            <a:pPr marL="571500" indent="-571500">
              <a:buFont typeface="Wingdings" panose="05000000000000000000" pitchFamily="2" charset="2"/>
              <a:buChar char="ü"/>
            </a:pPr>
            <a:endParaRPr lang="en-US" sz="3800" dirty="0"/>
          </a:p>
          <a:p>
            <a:pPr marL="571500" indent="-571500">
              <a:buFont typeface="Wingdings" panose="05000000000000000000" pitchFamily="2" charset="2"/>
              <a:buChar char="q"/>
            </a:pPr>
            <a:r>
              <a:rPr lang="en-US" sz="3800" dirty="0"/>
              <a:t>Next steps</a:t>
            </a:r>
          </a:p>
          <a:p>
            <a:pPr marL="571500" indent="-571500">
              <a:buFont typeface="Wingdings" panose="05000000000000000000" pitchFamily="2" charset="2"/>
              <a:buChar char="ü"/>
            </a:pPr>
            <a:endParaRPr lang="en-US" dirty="0"/>
          </a:p>
          <a:p>
            <a:endParaRPr lang="en-US" dirty="0"/>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endParaRPr lang="en-US" dirty="0"/>
          </a:p>
        </p:txBody>
      </p:sp>
    </p:spTree>
    <p:extLst>
      <p:ext uri="{BB962C8B-B14F-4D97-AF65-F5344CB8AC3E}">
        <p14:creationId xmlns:p14="http://schemas.microsoft.com/office/powerpoint/2010/main" val="253262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3</a:t>
            </a:fld>
            <a:endParaRPr lang="en-US"/>
          </a:p>
        </p:txBody>
      </p:sp>
      <p:sp>
        <p:nvSpPr>
          <p:cNvPr id="4" name="Title 3"/>
          <p:cNvSpPr>
            <a:spLocks noGrp="1"/>
          </p:cNvSpPr>
          <p:nvPr>
            <p:ph type="title"/>
          </p:nvPr>
        </p:nvSpPr>
        <p:spPr>
          <a:xfrm>
            <a:off x="837883" y="775855"/>
            <a:ext cx="4971790" cy="6179127"/>
          </a:xfrm>
        </p:spPr>
        <p:txBody>
          <a:bodyPr>
            <a:normAutofit fontScale="90000"/>
          </a:bodyPr>
          <a:lstStyle/>
          <a:p>
            <a:pPr marL="0" marR="0" algn="ctr">
              <a:spcBef>
                <a:spcPts val="0"/>
              </a:spcBef>
              <a:spcAft>
                <a:spcPts val="0"/>
              </a:spcAft>
            </a:pPr>
            <a:r>
              <a:rPr lang="en-US" sz="2000" b="1" dirty="0"/>
              <a:t>Connecting the Digital Footprint (webinar series) </a:t>
            </a:r>
            <a:br>
              <a:rPr lang="en-US" sz="2000" dirty="0"/>
            </a:br>
            <a:br>
              <a:rPr lang="en-US" sz="1600" dirty="0"/>
            </a:br>
            <a:r>
              <a:rPr lang="en-US" sz="1600" b="1" dirty="0">
                <a:solidFill>
                  <a:srgbClr val="FF0000"/>
                </a:solidFill>
                <a:latin typeface="Times New Roman" panose="02020603050405020304" pitchFamily="18" charset="0"/>
                <a:ea typeface="Calibri" panose="020F0502020204030204" pitchFamily="34" charset="0"/>
              </a:rPr>
              <a:t>Webinar #2</a:t>
            </a:r>
            <a:r>
              <a:rPr lang="en-US" sz="1600" b="1" dirty="0">
                <a:latin typeface="Times New Roman" panose="02020603050405020304" pitchFamily="18" charset="0"/>
                <a:ea typeface="Calibri" panose="020F0502020204030204" pitchFamily="34" charset="0"/>
              </a:rPr>
              <a:t>: Equipping Low-and-Moderate Income (LMI) Youth for the New Normal - Ensuring Computer Access</a:t>
            </a:r>
            <a:br>
              <a:rPr lang="en-US" sz="1600" dirty="0">
                <a:latin typeface="Calibri" panose="020F0502020204030204" pitchFamily="34" charset="0"/>
                <a:ea typeface="Calibri" panose="020F0502020204030204" pitchFamily="34" charset="0"/>
              </a:rPr>
            </a:br>
            <a:r>
              <a:rPr lang="en-US" sz="1600" b="1" dirty="0">
                <a:latin typeface="Times New Roman" panose="02020603050405020304" pitchFamily="18" charset="0"/>
                <a:ea typeface="Calibri" panose="020F0502020204030204" pitchFamily="34" charset="0"/>
              </a:rPr>
              <a:t>Thursday, June 4, 2020</a:t>
            </a:r>
            <a:r>
              <a:rPr lang="en-US" sz="1600" dirty="0">
                <a:latin typeface="Times New Roman" panose="02020603050405020304" pitchFamily="18" charset="0"/>
                <a:ea typeface="Calibri" panose="020F0502020204030204" pitchFamily="34" charset="0"/>
              </a:rPr>
              <a:t> - 11AM to 12PM (EST) </a:t>
            </a:r>
            <a:br>
              <a:rPr lang="en-US" sz="1600" dirty="0">
                <a:latin typeface="Calibri" panose="020F0502020204030204" pitchFamily="34" charset="0"/>
                <a:ea typeface="Calibri" panose="020F0502020204030204" pitchFamily="34" charset="0"/>
              </a:rPr>
            </a:br>
            <a:r>
              <a:rPr lang="en-US" sz="1600" dirty="0">
                <a:latin typeface="Calibri" panose="020F0502020204030204" pitchFamily="34" charset="0"/>
                <a:ea typeface="Calibri" panose="020F0502020204030204" pitchFamily="34" charset="0"/>
              </a:rPr>
              <a:t>T</a:t>
            </a:r>
            <a:r>
              <a:rPr lang="en-US" sz="1600" dirty="0">
                <a:latin typeface="Times New Roman" panose="02020603050405020304" pitchFamily="18" charset="0"/>
                <a:ea typeface="Calibri" panose="020F0502020204030204" pitchFamily="34" charset="0"/>
              </a:rPr>
              <a:t>oday’s learning environment now requires home computers. However, many low-and-moderate income (LMI) youths find themselves at a digital device disadvantage.</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 </a:t>
            </a:r>
            <a:br>
              <a:rPr lang="en-US" sz="1600" dirty="0">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rPr>
              <a:t>Webinar #3</a:t>
            </a:r>
            <a:r>
              <a:rPr lang="en-US" sz="1600" dirty="0">
                <a:latin typeface="Times New Roman" panose="02020603050405020304" pitchFamily="18" charset="0"/>
                <a:ea typeface="Calibri" panose="020F0502020204030204" pitchFamily="34" charset="0"/>
              </a:rPr>
              <a:t>: </a:t>
            </a:r>
            <a:r>
              <a:rPr lang="en-US" sz="1600" b="1" dirty="0">
                <a:latin typeface="Times New Roman" panose="02020603050405020304" pitchFamily="18" charset="0"/>
                <a:ea typeface="Calibri" panose="020F0502020204030204" pitchFamily="34" charset="0"/>
              </a:rPr>
              <a:t>Strengthening Tech Support Capacity in Low-and-Moderate Income (LMI) Communities: Promoting a Learning Ecosystem</a:t>
            </a:r>
            <a:br>
              <a:rPr lang="en-US" sz="1600" b="1" dirty="0">
                <a:latin typeface="Calibri" panose="020F0502020204030204" pitchFamily="34" charset="0"/>
                <a:ea typeface="Calibri" panose="020F0502020204030204" pitchFamily="34" charset="0"/>
              </a:rPr>
            </a:br>
            <a:r>
              <a:rPr lang="en-US" sz="1600" b="1" dirty="0">
                <a:latin typeface="Times New Roman" panose="02020603050405020304" pitchFamily="18" charset="0"/>
                <a:ea typeface="Calibri" panose="020F0502020204030204" pitchFamily="34" charset="0"/>
              </a:rPr>
              <a:t>Thursday, June 11, 2020</a:t>
            </a:r>
            <a:r>
              <a:rPr lang="en-US" sz="1600" dirty="0">
                <a:latin typeface="Times New Roman" panose="02020603050405020304" pitchFamily="18" charset="0"/>
                <a:ea typeface="Calibri" panose="020F0502020204030204" pitchFamily="34" charset="0"/>
              </a:rPr>
              <a:t> – 1PM to 2PM (EST)</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With the surge in digital access needs for low-and-moderate income (LMI) learners, implementing affordable, high-impact approaches to building LMI communities’ tech support capabilities is essential.</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 </a:t>
            </a:r>
            <a:br>
              <a:rPr lang="en-US" sz="1600" dirty="0">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rPr>
              <a:t>Webinar #4</a:t>
            </a:r>
            <a:r>
              <a:rPr lang="en-US" sz="1600" dirty="0">
                <a:latin typeface="Times New Roman" panose="02020603050405020304" pitchFamily="18" charset="0"/>
                <a:ea typeface="Calibri" panose="020F0502020204030204" pitchFamily="34" charset="0"/>
              </a:rPr>
              <a:t>: </a:t>
            </a:r>
            <a:r>
              <a:rPr lang="en-US" sz="1600" b="1" dirty="0">
                <a:latin typeface="Times New Roman" panose="02020603050405020304" pitchFamily="18" charset="0"/>
                <a:ea typeface="Calibri" panose="020F0502020204030204" pitchFamily="34" charset="0"/>
              </a:rPr>
              <a:t>Financial and Economic Inclusion Resources Promoted Through Digital Supports – Low-and-Moderate Income (LMI) Learners Safety Net</a:t>
            </a:r>
            <a:br>
              <a:rPr lang="en-US" sz="1600" b="1" dirty="0">
                <a:latin typeface="Calibri" panose="020F0502020204030204" pitchFamily="34" charset="0"/>
                <a:ea typeface="Calibri" panose="020F0502020204030204" pitchFamily="34" charset="0"/>
              </a:rPr>
            </a:br>
            <a:r>
              <a:rPr lang="en-US" sz="1600" b="1" dirty="0">
                <a:latin typeface="Times New Roman" panose="02020603050405020304" pitchFamily="18" charset="0"/>
                <a:ea typeface="Calibri" panose="020F0502020204030204" pitchFamily="34" charset="0"/>
              </a:rPr>
              <a:t>Monday, June 15, 2020</a:t>
            </a:r>
            <a:r>
              <a:rPr lang="en-US" sz="1600" dirty="0">
                <a:latin typeface="Times New Roman" panose="02020603050405020304" pitchFamily="18" charset="0"/>
                <a:ea typeface="Calibri" panose="020F0502020204030204" pitchFamily="34" charset="0"/>
              </a:rPr>
              <a:t> – 12PM to 1PM (EST)</a:t>
            </a:r>
            <a:br>
              <a:rPr lang="en-US" sz="1600" dirty="0">
                <a:latin typeface="Calibri" panose="020F0502020204030204" pitchFamily="34" charset="0"/>
                <a:ea typeface="Calibri" panose="020F0502020204030204" pitchFamily="34" charset="0"/>
              </a:rPr>
            </a:br>
            <a:r>
              <a:rPr lang="en-US" sz="1600" dirty="0">
                <a:latin typeface="Times New Roman" panose="02020603050405020304" pitchFamily="18" charset="0"/>
                <a:ea typeface="Calibri" panose="020F0502020204030204" pitchFamily="34" charset="0"/>
              </a:rPr>
              <a:t>As equitable home access to broadband and devices improves, so does the opportunity to effectively assist LMI learners leverage resources for educational and economic advancement.</a:t>
            </a:r>
            <a:br>
              <a:rPr lang="en-US" sz="1600" dirty="0">
                <a:latin typeface="Calibri" panose="020F0502020204030204" pitchFamily="34" charset="0"/>
                <a:ea typeface="Calibri" panose="020F0502020204030204" pitchFamily="34" charset="0"/>
              </a:rPr>
            </a:br>
            <a:r>
              <a:rPr lang="en-US" sz="1600" dirty="0">
                <a:solidFill>
                  <a:srgbClr val="1F497D"/>
                </a:solidFill>
                <a:latin typeface="Calibri" panose="020F0502020204030204" pitchFamily="34" charset="0"/>
                <a:ea typeface="Calibri" panose="020F0502020204030204" pitchFamily="34" charset="0"/>
              </a:rPr>
              <a:t> </a:t>
            </a:r>
            <a:br>
              <a:rPr lang="en-US" sz="1600" dirty="0">
                <a:solidFill>
                  <a:srgbClr val="1F497D"/>
                </a:solidFill>
                <a:latin typeface="Calibri" panose="020F0502020204030204" pitchFamily="34" charset="0"/>
                <a:ea typeface="Calibri" panose="020F0502020204030204" pitchFamily="34" charset="0"/>
              </a:rPr>
            </a:b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Webinar #5</a:t>
            </a:r>
            <a:r>
              <a:rPr lang="en-US" sz="16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a:latin typeface="Times New Roman" panose="02020603050405020304" pitchFamily="18" charset="0"/>
                <a:ea typeface="Calibri" panose="020F0502020204030204" pitchFamily="34" charset="0"/>
                <a:cs typeface="Times New Roman" panose="02020603050405020304" pitchFamily="18" charset="0"/>
              </a:rPr>
              <a:t>Positive Pathways Out of Poverty</a:t>
            </a:r>
            <a:r>
              <a:rPr lang="en-US" sz="1600" dirty="0">
                <a:latin typeface="Times New Roman" panose="02020603050405020304" pitchFamily="18" charset="0"/>
                <a:ea typeface="Calibri" panose="020F0502020204030204" pitchFamily="34" charset="0"/>
                <a:cs typeface="Times New Roman" panose="02020603050405020304" pitchFamily="18" charset="0"/>
              </a:rPr>
              <a:t>. TBD. </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Details Forthcoming </a:t>
            </a:r>
            <a:br>
              <a:rPr lang="en-US" sz="1800" dirty="0">
                <a:latin typeface="Calibri" panose="020F0502020204030204" pitchFamily="34" charset="0"/>
                <a:ea typeface="Calibri" panose="020F0502020204030204" pitchFamily="34" charset="0"/>
              </a:rPr>
            </a:br>
            <a:endParaRPr lang="en-US" sz="2000" dirty="0"/>
          </a:p>
        </p:txBody>
      </p:sp>
    </p:spTree>
    <p:extLst>
      <p:ext uri="{BB962C8B-B14F-4D97-AF65-F5344CB8AC3E}">
        <p14:creationId xmlns:p14="http://schemas.microsoft.com/office/powerpoint/2010/main" val="367656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4</a:t>
            </a:fld>
            <a:endParaRPr lang="en-US"/>
          </a:p>
        </p:txBody>
      </p:sp>
      <p:sp>
        <p:nvSpPr>
          <p:cNvPr id="4" name="Title 3"/>
          <p:cNvSpPr>
            <a:spLocks noGrp="1"/>
          </p:cNvSpPr>
          <p:nvPr>
            <p:ph type="title"/>
          </p:nvPr>
        </p:nvSpPr>
        <p:spPr>
          <a:xfrm>
            <a:off x="837883" y="918484"/>
            <a:ext cx="4831080" cy="5316061"/>
          </a:xfrm>
        </p:spPr>
        <p:txBody>
          <a:bodyPr>
            <a:normAutofit fontScale="90000"/>
          </a:bodyPr>
          <a:lstStyle/>
          <a:p>
            <a:pPr marL="0" marR="0" algn="ctr">
              <a:spcBef>
                <a:spcPts val="0"/>
              </a:spcBef>
              <a:spcAft>
                <a:spcPts val="0"/>
              </a:spcAft>
            </a:pPr>
            <a:r>
              <a:rPr lang="en-US" sz="2000" b="1" dirty="0"/>
              <a:t>Increasing Digital Access for Low-and-Moderate (LMI) Youth: </a:t>
            </a:r>
            <a:br>
              <a:rPr lang="en-US" sz="2000" b="1" dirty="0"/>
            </a:br>
            <a:r>
              <a:rPr lang="en-US" sz="2000" b="1" dirty="0">
                <a:solidFill>
                  <a:srgbClr val="FF0000"/>
                </a:solidFill>
              </a:rPr>
              <a:t>Laying the Foundation </a:t>
            </a:r>
            <a:br>
              <a:rPr lang="en-US" sz="2000" b="1" dirty="0">
                <a:solidFill>
                  <a:srgbClr val="FF0000"/>
                </a:solidFill>
              </a:rPr>
            </a:br>
            <a:br>
              <a:rPr lang="en-US" sz="2000" b="1" dirty="0">
                <a:solidFill>
                  <a:srgbClr val="FF0000"/>
                </a:solidFill>
              </a:rPr>
            </a:br>
            <a:r>
              <a:rPr lang="en-US" sz="2000" b="1" dirty="0">
                <a:latin typeface="Times New Roman" panose="02020603050405020304" pitchFamily="18" charset="0"/>
                <a:ea typeface="Calibri" panose="020F0502020204030204" pitchFamily="34" charset="0"/>
              </a:rPr>
              <a:t>Moderator:</a:t>
            </a:r>
            <a:r>
              <a:rPr lang="en-US" sz="2000" dirty="0">
                <a:latin typeface="Times New Roman" panose="02020603050405020304" pitchFamily="18" charset="0"/>
                <a:ea typeface="Calibri" panose="020F0502020204030204" pitchFamily="34" charset="0"/>
              </a:rPr>
              <a:t> Terry Lee, Community Affairs Specialist, Federal Deposit Insurance Corporation – Atlanta Region </a:t>
            </a:r>
            <a:br>
              <a:rPr lang="en-US" sz="20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b="1" dirty="0">
                <a:latin typeface="Times New Roman" panose="02020603050405020304" pitchFamily="18" charset="0"/>
                <a:ea typeface="Calibri" panose="020F0502020204030204" pitchFamily="34" charset="0"/>
                <a:cs typeface="Times New Roman" panose="02020603050405020304" pitchFamily="18" charset="0"/>
              </a:rPr>
              <a:t>Panelists:</a:t>
            </a:r>
            <a:br>
              <a:rPr lang="en-US" sz="2000" dirty="0">
                <a:latin typeface="Calibri" panose="020F0502020204030204" pitchFamily="34" charset="0"/>
                <a:ea typeface="Calibri" panose="020F0502020204030204" pitchFamily="34" charset="0"/>
              </a:rPr>
            </a:br>
            <a:r>
              <a:rPr lang="en-US" sz="2000" u="sng" dirty="0">
                <a:solidFill>
                  <a:srgbClr val="0563C1"/>
                </a:solidFill>
                <a:latin typeface="Times New Roman" panose="02020603050405020304" pitchFamily="18" charset="0"/>
                <a:ea typeface="Calibri" panose="020F0502020204030204" pitchFamily="34" charset="0"/>
                <a:hlinkClick r:id="rId2"/>
              </a:rPr>
              <a:t>Christine Fox</a:t>
            </a:r>
            <a:r>
              <a:rPr lang="en-US" sz="2000" dirty="0">
                <a:latin typeface="Times New Roman" panose="02020603050405020304" pitchFamily="18" charset="0"/>
                <a:ea typeface="Calibri" panose="020F0502020204030204" pitchFamily="34" charset="0"/>
              </a:rPr>
              <a:t>, Deputy Executive Director, State Education Technology Directors Association</a:t>
            </a:r>
            <a:br>
              <a:rPr lang="en-US" sz="2000" dirty="0">
                <a:latin typeface="Times New Roman" panose="02020603050405020304" pitchFamily="18"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u="sng" dirty="0">
                <a:solidFill>
                  <a:srgbClr val="0563C1"/>
                </a:solidFill>
                <a:latin typeface="Times New Roman" panose="02020603050405020304" pitchFamily="18" charset="0"/>
                <a:ea typeface="Calibri" panose="020F0502020204030204" pitchFamily="34" charset="0"/>
                <a:hlinkClick r:id="rId3"/>
              </a:rPr>
              <a:t>Michael Flood,</a:t>
            </a:r>
            <a:r>
              <a:rPr lang="en-US" sz="2000" dirty="0">
                <a:latin typeface="Times New Roman" panose="02020603050405020304" pitchFamily="18" charset="0"/>
                <a:ea typeface="Calibri" panose="020F0502020204030204" pitchFamily="34" charset="0"/>
              </a:rPr>
              <a:t> Vice President, </a:t>
            </a:r>
            <a:r>
              <a:rPr lang="en-US" sz="2000" u="sng" dirty="0" err="1">
                <a:solidFill>
                  <a:srgbClr val="0563C1"/>
                </a:solidFill>
                <a:latin typeface="Times New Roman" panose="02020603050405020304" pitchFamily="18" charset="0"/>
                <a:ea typeface="Calibri" panose="020F0502020204030204" pitchFamily="34" charset="0"/>
                <a:hlinkClick r:id="rId4"/>
              </a:rPr>
              <a:t>Kajeet</a:t>
            </a:r>
            <a:br>
              <a:rPr lang="en-US" sz="2000" u="sng" dirty="0">
                <a:solidFill>
                  <a:srgbClr val="0563C1"/>
                </a:solidFill>
                <a:latin typeface="Times New Roman" panose="02020603050405020304" pitchFamily="18"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u="sng" dirty="0">
                <a:solidFill>
                  <a:srgbClr val="0563C1"/>
                </a:solidFill>
                <a:latin typeface="Times New Roman" panose="02020603050405020304" pitchFamily="18" charset="0"/>
                <a:ea typeface="Calibri" panose="020F0502020204030204" pitchFamily="34" charset="0"/>
                <a:hlinkClick r:id="rId5"/>
              </a:rPr>
              <a:t>Carol Miller</a:t>
            </a:r>
            <a:r>
              <a:rPr lang="en-US" sz="2000" dirty="0">
                <a:latin typeface="Times New Roman" panose="02020603050405020304" pitchFamily="18" charset="0"/>
                <a:ea typeface="Calibri" panose="020F0502020204030204" pitchFamily="34" charset="0"/>
              </a:rPr>
              <a:t>, Director, Broadband Technology Department of Business and Economic Affairs</a:t>
            </a:r>
            <a:br>
              <a:rPr lang="en-US" sz="20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u="sng" dirty="0">
                <a:solidFill>
                  <a:srgbClr val="0563C1"/>
                </a:solidFill>
                <a:latin typeface="Times New Roman" panose="02020603050405020304" pitchFamily="18" charset="0"/>
                <a:ea typeface="Calibri" panose="020F0502020204030204" pitchFamily="34" charset="0"/>
                <a:hlinkClick r:id="rId6"/>
              </a:rPr>
              <a:t>Dr. Robert McLaughlin</a:t>
            </a:r>
            <a:r>
              <a:rPr lang="en-US" sz="2000" dirty="0">
                <a:latin typeface="Times New Roman" panose="02020603050405020304" pitchFamily="18" charset="0"/>
                <a:ea typeface="Calibri" panose="020F0502020204030204" pitchFamily="34" charset="0"/>
              </a:rPr>
              <a:t>, Executive Director, </a:t>
            </a:r>
            <a:r>
              <a:rPr lang="en-US" sz="2000" u="sng" dirty="0">
                <a:solidFill>
                  <a:srgbClr val="0563C1"/>
                </a:solidFill>
                <a:latin typeface="Times New Roman" panose="02020603050405020304" pitchFamily="18" charset="0"/>
                <a:ea typeface="Calibri" panose="020F0502020204030204" pitchFamily="34" charset="0"/>
                <a:hlinkClick r:id="rId7"/>
              </a:rPr>
              <a:t>National Collaborative for Digital Equity </a:t>
            </a:r>
            <a:br>
              <a:rPr lang="en-US" sz="2000" dirty="0">
                <a:latin typeface="Calibri" panose="020F0502020204030204" pitchFamily="34" charset="0"/>
                <a:ea typeface="Calibri" panose="020F0502020204030204" pitchFamily="34" charset="0"/>
              </a:rPr>
            </a:br>
            <a:endParaRPr lang="en-US" sz="2000" dirty="0"/>
          </a:p>
        </p:txBody>
      </p:sp>
    </p:spTree>
    <p:extLst>
      <p:ext uri="{BB962C8B-B14F-4D97-AF65-F5344CB8AC3E}">
        <p14:creationId xmlns:p14="http://schemas.microsoft.com/office/powerpoint/2010/main" val="393183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5</a:t>
            </a:fld>
            <a:endParaRPr lang="en-US"/>
          </a:p>
        </p:txBody>
      </p:sp>
    </p:spTree>
    <p:extLst>
      <p:ext uri="{BB962C8B-B14F-4D97-AF65-F5344CB8AC3E}">
        <p14:creationId xmlns:p14="http://schemas.microsoft.com/office/powerpoint/2010/main" val="391046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67BF92-073C-4ECE-B084-A7F2B13135E2}" type="slidenum">
              <a:rPr lang="en-US" smtClean="0"/>
              <a:t>6</a:t>
            </a:fld>
            <a:endParaRPr lang="en-US"/>
          </a:p>
        </p:txBody>
      </p:sp>
      <p:sp>
        <p:nvSpPr>
          <p:cNvPr id="2" name="Title 1"/>
          <p:cNvSpPr>
            <a:spLocks noGrp="1"/>
          </p:cNvSpPr>
          <p:nvPr>
            <p:ph type="title"/>
          </p:nvPr>
        </p:nvSpPr>
        <p:spPr>
          <a:xfrm>
            <a:off x="838200" y="1869831"/>
            <a:ext cx="4831080" cy="1325563"/>
          </a:xfrm>
        </p:spPr>
        <p:txBody>
          <a:bodyPr>
            <a:normAutofit fontScale="90000"/>
          </a:bodyPr>
          <a:lstStyle/>
          <a:p>
            <a:r>
              <a:rPr lang="en-US" dirty="0"/>
              <a:t>Terry Lee: Community Reinvestment Act and Broadband</a:t>
            </a:r>
          </a:p>
        </p:txBody>
      </p:sp>
      <p:pic>
        <p:nvPicPr>
          <p:cNvPr id="8194" name="Picture 2" descr="Edit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874" y="3493193"/>
            <a:ext cx="2259732" cy="225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7</a:t>
            </a:fld>
            <a:endParaRPr lang="en-US"/>
          </a:p>
        </p:txBody>
      </p:sp>
      <p:sp>
        <p:nvSpPr>
          <p:cNvPr id="14" name="Title 13"/>
          <p:cNvSpPr>
            <a:spLocks noGrp="1"/>
          </p:cNvSpPr>
          <p:nvPr>
            <p:ph type="title"/>
          </p:nvPr>
        </p:nvSpPr>
        <p:spPr>
          <a:xfrm>
            <a:off x="609600" y="1117599"/>
            <a:ext cx="5244408" cy="6419273"/>
          </a:xfrm>
        </p:spPr>
        <p:txBody>
          <a:bodyPr>
            <a:normAutofit fontScale="90000"/>
          </a:bodyPr>
          <a:lstStyle/>
          <a:p>
            <a:pPr algn="ctr"/>
            <a:r>
              <a:rPr lang="en-US" b="1" dirty="0">
                <a:solidFill>
                  <a:srgbClr val="FF0000"/>
                </a:solidFill>
              </a:rPr>
              <a:t>Additional Resources</a:t>
            </a:r>
            <a:br>
              <a:rPr lang="en-US" b="1" dirty="0">
                <a:solidFill>
                  <a:srgbClr val="FF0000"/>
                </a:solidFill>
              </a:rPr>
            </a:br>
            <a:br>
              <a:rPr lang="en-US" b="1" dirty="0">
                <a:solidFill>
                  <a:srgbClr val="FF0000"/>
                </a:solidFill>
              </a:rPr>
            </a:br>
            <a:r>
              <a:rPr lang="en-US" b="1" dirty="0"/>
              <a:t>FDIC:</a:t>
            </a:r>
            <a:br>
              <a:rPr lang="en-US" b="1" dirty="0">
                <a:solidFill>
                  <a:srgbClr val="FF0000"/>
                </a:solidFill>
              </a:rPr>
            </a:br>
            <a:r>
              <a:rPr lang="en-US" sz="1300" b="1" dirty="0">
                <a:solidFill>
                  <a:srgbClr val="FF0000"/>
                </a:solidFill>
              </a:rPr>
              <a:t>FDIC External </a:t>
            </a:r>
            <a:br>
              <a:rPr lang="en-US" sz="1300" b="1" dirty="0">
                <a:solidFill>
                  <a:srgbClr val="FF0000"/>
                </a:solidFill>
              </a:rPr>
            </a:br>
            <a:r>
              <a:rPr lang="en-US" sz="1300" u="sng" dirty="0">
                <a:hlinkClick r:id="rId2"/>
              </a:rPr>
              <a:t>FDIC’s Coronavirus Website</a:t>
            </a:r>
            <a:r>
              <a:rPr lang="en-US" sz="1300" dirty="0"/>
              <a:t>  </a:t>
            </a:r>
            <a:br>
              <a:rPr lang="en-US" sz="1300" dirty="0"/>
            </a:br>
            <a:br>
              <a:rPr lang="en-US" sz="1300" dirty="0"/>
            </a:br>
            <a:r>
              <a:rPr lang="en-US" sz="1300" b="1" dirty="0">
                <a:solidFill>
                  <a:srgbClr val="FF0000"/>
                </a:solidFill>
              </a:rPr>
              <a:t>Frequently Asked Questions for Financial Institutions </a:t>
            </a:r>
            <a:r>
              <a:rPr lang="en-US" sz="1400" dirty="0">
                <a:hlinkClick r:id="rId3"/>
              </a:rPr>
              <a:t>https://www.fdic.gov/coronavirus/faq-fi.pdf</a:t>
            </a:r>
            <a:br>
              <a:rPr lang="en-US" sz="1400" dirty="0"/>
            </a:br>
            <a:br>
              <a:rPr lang="en-US" sz="1300" dirty="0"/>
            </a:br>
            <a:r>
              <a:rPr lang="en-US" sz="1300" b="1" dirty="0">
                <a:solidFill>
                  <a:srgbClr val="FF0000"/>
                </a:solidFill>
              </a:rPr>
              <a:t>Joint Statement around FIL-19-2020 </a:t>
            </a:r>
            <a:r>
              <a:rPr lang="en-US" sz="1300" u="sng" dirty="0">
                <a:hlinkClick r:id="rId4"/>
              </a:rPr>
              <a:t>https://www.fdic.gov/news/news/financial/2020/fil20019.html</a:t>
            </a:r>
            <a:br>
              <a:rPr lang="en-US" sz="1300" u="sng" dirty="0"/>
            </a:br>
            <a:br>
              <a:rPr lang="en-US" sz="1300" dirty="0"/>
            </a:br>
            <a:r>
              <a:rPr lang="en-US" sz="1300" b="1" dirty="0">
                <a:solidFill>
                  <a:srgbClr val="FF0000"/>
                </a:solidFill>
              </a:rPr>
              <a:t>FIL-19-2020 </a:t>
            </a:r>
            <a:r>
              <a:rPr lang="en-US" sz="1300" u="sng" dirty="0">
                <a:hlinkClick r:id="rId5"/>
              </a:rPr>
              <a:t>https://www.fdic.gov/news/news/financial/2020/fil20019.pdf</a:t>
            </a:r>
            <a:br>
              <a:rPr lang="en-US" dirty="0"/>
            </a:br>
            <a:br>
              <a:rPr lang="en-US" b="1" dirty="0">
                <a:solidFill>
                  <a:srgbClr val="FF0000"/>
                </a:solidFill>
              </a:rPr>
            </a:br>
            <a:r>
              <a:rPr lang="en-US" b="1" dirty="0"/>
              <a:t>OCC:</a:t>
            </a:r>
            <a:br>
              <a:rPr lang="en-US" sz="1300" b="1" dirty="0">
                <a:solidFill>
                  <a:srgbClr val="FF0000"/>
                </a:solidFill>
              </a:rPr>
            </a:br>
            <a:r>
              <a:rPr lang="en-US" sz="1300" b="1" dirty="0">
                <a:solidFill>
                  <a:srgbClr val="FF0000"/>
                </a:solidFill>
              </a:rPr>
              <a:t>Expanding Internet Access</a:t>
            </a:r>
            <a:br>
              <a:rPr lang="en-US" sz="1300" b="1" dirty="0">
                <a:solidFill>
                  <a:srgbClr val="FF0000"/>
                </a:solidFill>
              </a:rPr>
            </a:br>
            <a:r>
              <a:rPr lang="en-US" sz="1300" b="1" dirty="0">
                <a:solidFill>
                  <a:srgbClr val="FF0000"/>
                </a:solidFill>
              </a:rPr>
              <a:t> </a:t>
            </a:r>
            <a:r>
              <a:rPr lang="en-US" sz="1300" dirty="0">
                <a:hlinkClick r:id="rId6"/>
              </a:rPr>
              <a:t>https://www.occ.gov/publications-and-resources/publications/community-affairs/community-developments-investments/nov-2018/ca-cdi-newsletter-nov-2018.html</a:t>
            </a:r>
            <a:br>
              <a:rPr lang="en-US" b="1" dirty="0">
                <a:solidFill>
                  <a:srgbClr val="FF0000"/>
                </a:solidFill>
              </a:rPr>
            </a:br>
            <a:br>
              <a:rPr lang="en-US" b="1" dirty="0">
                <a:solidFill>
                  <a:srgbClr val="FF0000"/>
                </a:solidFill>
              </a:rPr>
            </a:br>
            <a:r>
              <a:rPr lang="en-US" b="1" dirty="0"/>
              <a:t>FRB: </a:t>
            </a:r>
            <a:br>
              <a:rPr lang="en-US" b="1" dirty="0"/>
            </a:br>
            <a:r>
              <a:rPr lang="en-US" sz="1300" b="1" dirty="0">
                <a:solidFill>
                  <a:srgbClr val="FF0000"/>
                </a:solidFill>
              </a:rPr>
              <a:t>Closing the Digital Divide </a:t>
            </a:r>
            <a:r>
              <a:rPr lang="en-US" sz="1300" dirty="0">
                <a:hlinkClick r:id="rId7"/>
              </a:rPr>
              <a:t>https://www.dallasfed.org/~/media/documents/cd/pubs/digitaldivide.pdf</a:t>
            </a:r>
            <a:br>
              <a:rPr lang="en-US" b="1" dirty="0"/>
            </a:br>
            <a:br>
              <a:rPr lang="en-US" b="1" dirty="0">
                <a:solidFill>
                  <a:srgbClr val="FF0000"/>
                </a:solidFill>
              </a:rPr>
            </a:br>
            <a:endParaRPr lang="en-US" b="1" dirty="0"/>
          </a:p>
        </p:txBody>
      </p:sp>
    </p:spTree>
    <p:extLst>
      <p:ext uri="{BB962C8B-B14F-4D97-AF65-F5344CB8AC3E}">
        <p14:creationId xmlns:p14="http://schemas.microsoft.com/office/powerpoint/2010/main" val="1046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520-4649-4A3B-8250-5F7C48D0E194}"/>
              </a:ext>
            </a:extLst>
          </p:cNvPr>
          <p:cNvSpPr>
            <a:spLocks noGrp="1"/>
          </p:cNvSpPr>
          <p:nvPr>
            <p:ph type="title"/>
          </p:nvPr>
        </p:nvSpPr>
        <p:spPr>
          <a:xfrm>
            <a:off x="838200" y="573950"/>
            <a:ext cx="10515600" cy="695375"/>
          </a:xfrm>
        </p:spPr>
        <p:txBody>
          <a:bodyPr>
            <a:normAutofit fontScale="90000"/>
          </a:bodyPr>
          <a:lstStyle/>
          <a:p>
            <a:pPr algn="ct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r>
              <a:rPr lang="en-US" b="1" dirty="0">
                <a:solidFill>
                  <a:schemeClr val="bg1"/>
                </a:solidFill>
                <a:latin typeface="+mj-lt"/>
              </a:rPr>
              <a:t>Christine Fox: Broadband Imperative</a:t>
            </a:r>
            <a:br>
              <a:rPr lang="en-US" dirty="0">
                <a:solidFill>
                  <a:schemeClr val="bg1"/>
                </a:solidFill>
              </a:rPr>
            </a:br>
            <a:r>
              <a:rPr lang="en-US" dirty="0"/>
              <a:t>	</a:t>
            </a:r>
          </a:p>
        </p:txBody>
      </p:sp>
      <p:pic>
        <p:nvPicPr>
          <p:cNvPr id="5" name="Content Placeholder 4" descr="A picture containing screenshot&#10;&#10;Description automatically generated">
            <a:extLst>
              <a:ext uri="{FF2B5EF4-FFF2-40B4-BE49-F238E27FC236}">
                <a16:creationId xmlns:a16="http://schemas.microsoft.com/office/drawing/2014/main" id="{71C74CEB-56F5-45B5-A259-B3BC8D8F1E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38444" y="5780733"/>
            <a:ext cx="2893529" cy="854075"/>
          </a:xfrm>
        </p:spPr>
      </p:pic>
      <p:pic>
        <p:nvPicPr>
          <p:cNvPr id="7" name="Content Placeholder 5" descr="A picture containing person, laptop, sitting, computer&#10;&#10;Description automatically generated">
            <a:extLst>
              <a:ext uri="{FF2B5EF4-FFF2-40B4-BE49-F238E27FC236}">
                <a16:creationId xmlns:a16="http://schemas.microsoft.com/office/drawing/2014/main" id="{530145A5-4D7C-4470-B0B1-E5F319ED1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99" y="4429512"/>
            <a:ext cx="3660828" cy="2296429"/>
          </a:xfrm>
          <a:prstGeom prst="rect">
            <a:avLst/>
          </a:prstGeom>
        </p:spPr>
      </p:pic>
      <p:pic>
        <p:nvPicPr>
          <p:cNvPr id="1026" name="Picture 2" descr="https://lh6.googleusercontent.com/cm3KFXvI-kdr-BasIMkB_swYqZL0-LY0H0rxOzxgbIBpVG2pZdT_aNLOKXU-VXDxZE2_XnoDmDz7GI4NgvNhK1EDVmHgAoW-3aCG-22lbTtE3_QnZH7oDgPfewjZctRVCG3Ifd4">
            <a:extLst>
              <a:ext uri="{FF2B5EF4-FFF2-40B4-BE49-F238E27FC236}">
                <a16:creationId xmlns:a16="http://schemas.microsoft.com/office/drawing/2014/main" id="{8A52B8D0-03BD-5A42-B230-FA9BF11F5E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236" y="1105928"/>
            <a:ext cx="3282696" cy="3282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hool buliding with a teahcer and a classroom on the side. ">
            <a:extLst>
              <a:ext uri="{FF2B5EF4-FFF2-40B4-BE49-F238E27FC236}">
                <a16:creationId xmlns:a16="http://schemas.microsoft.com/office/drawing/2014/main" id="{89341BE3-3172-EE4C-A344-754AD027F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736" y="1637456"/>
            <a:ext cx="3617132" cy="2792056"/>
          </a:xfrm>
          <a:prstGeom prst="rect">
            <a:avLst/>
          </a:prstGeom>
        </p:spPr>
      </p:pic>
      <p:pic>
        <p:nvPicPr>
          <p:cNvPr id="21" name="Picture 20">
            <a:extLst>
              <a:ext uri="{FF2B5EF4-FFF2-40B4-BE49-F238E27FC236}">
                <a16:creationId xmlns:a16="http://schemas.microsoft.com/office/drawing/2014/main" id="{A88289C8-FB70-9240-8027-3C31E04FDC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0400" y="3073400"/>
            <a:ext cx="711200" cy="711200"/>
          </a:xfrm>
          <a:prstGeom prst="rect">
            <a:avLst/>
          </a:prstGeom>
        </p:spPr>
      </p:pic>
      <p:pic>
        <p:nvPicPr>
          <p:cNvPr id="3" name="Picture 2" descr="https://www.setda.org/wp-content/uploads/2015/08/CFHeadshotJune2013-1-e14400813009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737" y="275692"/>
            <a:ext cx="1914363" cy="288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20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520-4649-4A3B-8250-5F7C48D0E194}"/>
              </a:ext>
            </a:extLst>
          </p:cNvPr>
          <p:cNvSpPr>
            <a:spLocks noGrp="1"/>
          </p:cNvSpPr>
          <p:nvPr>
            <p:ph type="title"/>
          </p:nvPr>
        </p:nvSpPr>
        <p:spPr>
          <a:xfrm>
            <a:off x="828962" y="281964"/>
            <a:ext cx="11021292" cy="695375"/>
          </a:xfrm>
        </p:spPr>
        <p:txBody>
          <a:bodyPr>
            <a:normAutofit/>
          </a:bodyPr>
          <a:lstStyle/>
          <a:p>
            <a:pPr algn="ctr"/>
            <a:r>
              <a:rPr lang="en-US" b="1" dirty="0">
                <a:solidFill>
                  <a:schemeClr val="bg1"/>
                </a:solidFill>
                <a:effectLst>
                  <a:outerShdw blurRad="38100" dist="38100" dir="2700000" algn="tl">
                    <a:srgbClr val="000000">
                      <a:alpha val="43137"/>
                    </a:srgbClr>
                  </a:outerShdw>
                </a:effectLst>
                <a:latin typeface="+mj-lt"/>
              </a:rPr>
              <a:t>Christine Fox: The Homework Gap</a:t>
            </a:r>
            <a:r>
              <a:rPr lang="en-US" dirty="0"/>
              <a:t>	</a:t>
            </a:r>
          </a:p>
        </p:txBody>
      </p:sp>
      <p:pic>
        <p:nvPicPr>
          <p:cNvPr id="5" name="Content Placeholder 4" descr="A picture containing screenshot&#10;&#10;Description automatically generated">
            <a:extLst>
              <a:ext uri="{FF2B5EF4-FFF2-40B4-BE49-F238E27FC236}">
                <a16:creationId xmlns:a16="http://schemas.microsoft.com/office/drawing/2014/main" id="{71C74CEB-56F5-45B5-A259-B3BC8D8F1E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71751" y="5649368"/>
            <a:ext cx="2893529" cy="854075"/>
          </a:xfrm>
        </p:spPr>
      </p:pic>
      <p:pic>
        <p:nvPicPr>
          <p:cNvPr id="1032" name="Picture 8" descr="No Access, Access Denied, Moni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08" y="4027055"/>
            <a:ext cx="3910490" cy="232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94045B6-1CB3-B547-819C-D472AF82BF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6465" y="3183460"/>
            <a:ext cx="2307334" cy="1698969"/>
          </a:xfrm>
          <a:prstGeom prst="rect">
            <a:avLst/>
          </a:prstGeom>
        </p:spPr>
      </p:pic>
      <p:pic>
        <p:nvPicPr>
          <p:cNvPr id="12" name="Picture 11">
            <a:extLst>
              <a:ext uri="{FF2B5EF4-FFF2-40B4-BE49-F238E27FC236}">
                <a16:creationId xmlns:a16="http://schemas.microsoft.com/office/drawing/2014/main" id="{582D4A5E-BE52-874E-BF2B-5E4BD5DCA7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689" y="1744278"/>
            <a:ext cx="4198620" cy="2690227"/>
          </a:xfrm>
          <a:prstGeom prst="rect">
            <a:avLst/>
          </a:prstGeom>
        </p:spPr>
      </p:pic>
      <p:pic>
        <p:nvPicPr>
          <p:cNvPr id="7" name="Picture 6" descr="https://www.setda.org/wp-content/uploads/2015/08/CFHeadshotJune2013-1-e14400813009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37" y="275692"/>
            <a:ext cx="1914363" cy="288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7653"/>
      </p:ext>
    </p:extLst>
  </p:cSld>
  <p:clrMapOvr>
    <a:masterClrMapping/>
  </p:clrMapOvr>
</p:sld>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968EC938D8E649A8ED78CD968EA374" ma:contentTypeVersion="13" ma:contentTypeDescription="Create a new document." ma:contentTypeScope="" ma:versionID="5442f1daf5681381deeea65c309d04aa">
  <xsd:schema xmlns:xsd="http://www.w3.org/2001/XMLSchema" xmlns:xs="http://www.w3.org/2001/XMLSchema" xmlns:p="http://schemas.microsoft.com/office/2006/metadata/properties" xmlns:ns3="cf0e48c5-12d6-47d4-88cb-5ebcbb9a72d1" xmlns:ns4="5f67f39d-65f1-4b78-b96e-a48804172391" targetNamespace="http://schemas.microsoft.com/office/2006/metadata/properties" ma:root="true" ma:fieldsID="6ba26f34944ce7519d1c411b78f20f7c" ns3:_="" ns4:_="">
    <xsd:import namespace="cf0e48c5-12d6-47d4-88cb-5ebcbb9a72d1"/>
    <xsd:import namespace="5f67f39d-65f1-4b78-b96e-a488041723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e48c5-12d6-47d4-88cb-5ebcbb9a72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67f39d-65f1-4b78-b96e-a488041723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06E1D3-9674-461A-8B2B-172DD4C3DF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0e48c5-12d6-47d4-88cb-5ebcbb9a72d1"/>
    <ds:schemaRef ds:uri="5f67f39d-65f1-4b78-b96e-a48804172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D2B0D2-2AE7-46E3-82C0-DAF42A02A746}">
  <ds:schemaRefs>
    <ds:schemaRef ds:uri="http://schemas.microsoft.com/sharepoint/v3/contenttype/forms"/>
  </ds:schemaRefs>
</ds:datastoreItem>
</file>

<file path=customXml/itemProps3.xml><?xml version="1.0" encoding="utf-8"?>
<ds:datastoreItem xmlns:ds="http://schemas.openxmlformats.org/officeDocument/2006/customXml" ds:itemID="{9F5987D9-DF8F-4871-8706-03456DC629C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Facet</Template>
  <TotalTime>1736</TotalTime>
  <Words>882</Words>
  <Application>Microsoft Office PowerPoint</Application>
  <PresentationFormat>Widescreen</PresentationFormat>
  <Paragraphs>75</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Merriweather</vt:lpstr>
      <vt:lpstr>Wingdings</vt:lpstr>
      <vt:lpstr>Calibri</vt:lpstr>
      <vt:lpstr>Source Sans Pro</vt:lpstr>
      <vt:lpstr>Times New Roman</vt:lpstr>
      <vt:lpstr>Arial</vt:lpstr>
      <vt:lpstr>FDIC theme</vt:lpstr>
      <vt:lpstr>Connecting the Digital Footprint (webinar series)  Increasing Digital Access for Low-and-Moderate (LMI) Youth:  Laying the Foundation</vt:lpstr>
      <vt:lpstr>Webinar Agenda:  </vt:lpstr>
      <vt:lpstr>Connecting the Digital Footprint (webinar series)   Webinar #2: Equipping Low-and-Moderate Income (LMI) Youth for the New Normal - Ensuring Computer Access Thursday, June 4, 2020 - 11AM to 12PM (EST)  Today’s learning environment now requires home computers. However, many low-and-moderate income (LMI) youths find themselves at a digital device disadvantage.   Webinar #3: Strengthening Tech Support Capacity in Low-and-Moderate Income (LMI) Communities: Promoting a Learning Ecosystem Thursday, June 11, 2020 – 1PM to 2PM (EST) With the surge in digital access needs for low-and-moderate income (LMI) learners, implementing affordable, high-impact approaches to building LMI communities’ tech support capabilities is essential.   Webinar #4: Financial and Economic Inclusion Resources Promoted Through Digital Supports – Low-and-Moderate Income (LMI) Learners Safety Net Monday, June 15, 2020 – 12PM to 1PM (EST) As equitable home access to broadband and devices improves, so does the opportunity to effectively assist LMI learners leverage resources for educational and economic advancement.   Webinar #5: Positive Pathways Out of Poverty. TBD.  Details Forthcoming  </vt:lpstr>
      <vt:lpstr>Increasing Digital Access for Low-and-Moderate (LMI) Youth:  Laying the Foundation   Moderator: Terry Lee, Community Affairs Specialist, Federal Deposit Insurance Corporation – Atlanta Region   Panelists: Christine Fox, Deputy Executive Director, State Education Technology Directors Association  Michael Flood, Vice President, Kajeet  Carol Miller, Director, Broadband Technology Department of Business and Economic Affairs  Dr. Robert McLaughlin, Executive Director, National Collaborative for Digital Equity  </vt:lpstr>
      <vt:lpstr>The views expressed in this presentation are the presenters and do not necessarily represent the views of the Federal Deposit Insurance Corporation</vt:lpstr>
      <vt:lpstr>Terry Lee: Community Reinvestment Act and Broadband</vt:lpstr>
      <vt:lpstr>Additional Resources  FDIC: FDIC External  FDIC’s Coronavirus Website    Frequently Asked Questions for Financial Institutions https://www.fdic.gov/coronavirus/faq-fi.pdf  Joint Statement around FIL-19-2020 https://www.fdic.gov/news/news/financial/2020/fil20019.html  FIL-19-2020 https://www.fdic.gov/news/news/financial/2020/fil20019.pdf  OCC: Expanding Internet Access  https://www.occ.gov/publications-and-resources/publications/community-affairs/community-developments-investments/nov-2018/ca-cdi-newsletter-nov-2018.html  FRB:  Closing the Digital Divide https://www.dallasfed.org/~/media/documents/cd/pubs/digitaldivide.pdf  </vt:lpstr>
      <vt:lpstr>         Christine Fox: Broadband Imperative  </vt:lpstr>
      <vt:lpstr>Christine Fox: The Homework Gap </vt:lpstr>
      <vt:lpstr>Michael Flood: Education Broadband</vt:lpstr>
      <vt:lpstr>Michael Flood: Education Broadband</vt:lpstr>
      <vt:lpstr>Carol Miller: Key Challenges for Broadband Investments </vt:lpstr>
      <vt:lpstr>Carol Miller: Key Challenges continued…</vt:lpstr>
      <vt:lpstr>Dr. Robert McLaughlin: Systemic Approach to Inclusion</vt:lpstr>
      <vt:lpstr>Next Steps</vt:lpstr>
      <vt:lpstr>Next Webinar #2 Equipping Low-and-Moderate Income (LMI) Youth for the New Normal:  Ensuring Computer Access </vt:lpstr>
      <vt:lpstr>PowerPoint Presentation</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Robert McLaughlin</cp:lastModifiedBy>
  <cp:revision>50</cp:revision>
  <dcterms:created xsi:type="dcterms:W3CDTF">2020-05-26T17:20:03Z</dcterms:created>
  <dcterms:modified xsi:type="dcterms:W3CDTF">2020-07-13T19:44:07Z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0x010100F2968EC938D8E649A8ED78CD968EA374</vt:lpwstr>
  </property>
</Properties>
</file>