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18"/>
  </p:notesMasterIdLst>
  <p:sldIdLst>
    <p:sldId id="256" r:id="rId5"/>
    <p:sldId id="258" r:id="rId6"/>
    <p:sldId id="261" r:id="rId7"/>
    <p:sldId id="257" r:id="rId8"/>
    <p:sldId id="260" r:id="rId9"/>
    <p:sldId id="259" r:id="rId10"/>
    <p:sldId id="280" r:id="rId11"/>
    <p:sldId id="274" r:id="rId12"/>
    <p:sldId id="265" r:id="rId13"/>
    <p:sldId id="267" r:id="rId14"/>
    <p:sldId id="269" r:id="rId15"/>
    <p:sldId id="270" r:id="rId16"/>
    <p:sldId id="276"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Merriweather" panose="020B0604020202020204" charset="0"/>
      <p:regular r:id="rId23"/>
      <p:bold r:id="rId24"/>
      <p:italic r:id="rId25"/>
      <p:boldItalic r:id="rId26"/>
    </p:embeddedFont>
    <p:embeddedFont>
      <p:font typeface="Source Sans Pro" panose="020B050303040302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7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318E2-47F2-084B-9795-7BF71F6DEAE6}" type="datetimeFigureOut">
              <a:rPr lang="en-US" smtClean="0"/>
              <a:t>7/13/2020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13173-A5C9-B64B-88EE-D396CC5806B9}" type="slidenum">
              <a:rPr lang="en-US" smtClean="0"/>
              <a:t>‹#›</a:t>
            </a:fld>
            <a:endParaRPr lang="en-US"/>
          </a:p>
        </p:txBody>
      </p:sp>
    </p:spTree>
    <p:extLst>
      <p:ext uri="{BB962C8B-B14F-4D97-AF65-F5344CB8AC3E}">
        <p14:creationId xmlns:p14="http://schemas.microsoft.com/office/powerpoint/2010/main" val="346345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6840" y="2558802"/>
            <a:ext cx="9144000" cy="1828655"/>
          </a:xfrm>
        </p:spPr>
        <p:txBody>
          <a:bodyPr anchor="b">
            <a:normAutofit/>
          </a:bodyPr>
          <a:lstStyle>
            <a:lvl1pPr algn="ctr">
              <a:defRPr sz="4400">
                <a:solidFill>
                  <a:schemeClr val="bg1"/>
                </a:solidFill>
              </a:defRPr>
            </a:lvl1pPr>
          </a:lstStyle>
          <a:p>
            <a:r>
              <a:rPr lang="en-US" sz="9600" b="1" i="1" u="sng" dirty="0"/>
              <a:t>Connecting the Digital Footprint </a:t>
            </a:r>
            <a:r>
              <a:rPr lang="en-US" sz="6000" b="1" i="1" u="sng" dirty="0"/>
              <a:t>(webinar series)</a:t>
            </a:r>
            <a:br>
              <a:rPr lang="en-US" sz="6000" b="1" dirty="0"/>
            </a:br>
            <a:r>
              <a:rPr lang="en-US" dirty="0"/>
              <a:t> </a:t>
            </a:r>
            <a:br>
              <a:rPr lang="en-US" dirty="0"/>
            </a:br>
            <a:r>
              <a:rPr lang="en-US" sz="5400" b="1" dirty="0"/>
              <a:t>Increasing Digital Access for Low-and-Moderate (LMI) Youth: </a:t>
            </a:r>
            <a:br>
              <a:rPr lang="en-US" sz="5400" dirty="0"/>
            </a:br>
            <a:r>
              <a:rPr lang="en-US" sz="5400" b="1" dirty="0">
                <a:solidFill>
                  <a:srgbClr val="FF0000"/>
                </a:solidFill>
              </a:rPr>
              <a:t>Laying the Foundation</a:t>
            </a:r>
            <a:endParaRPr lang="en-US" dirty="0"/>
          </a:p>
        </p:txBody>
      </p:sp>
      <p:sp>
        <p:nvSpPr>
          <p:cNvPr id="3" name="Subtitle 2"/>
          <p:cNvSpPr>
            <a:spLocks noGrp="1"/>
          </p:cNvSpPr>
          <p:nvPr>
            <p:ph type="subTitle" idx="1" hasCustomPrompt="1"/>
          </p:nvPr>
        </p:nvSpPr>
        <p:spPr>
          <a:xfrm>
            <a:off x="3767328" y="4690041"/>
            <a:ext cx="4714841" cy="805503"/>
          </a:xfrm>
          <a:ln w="25400" cmpd="sng">
            <a:solidFill>
              <a:schemeClr val="bg1"/>
            </a:solidFill>
          </a:ln>
        </p:spPr>
        <p:txBody>
          <a:bodyPr numCol="1" anchor="ctr" anchorCtr="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dirty="0"/>
              <a:t>Thursday, May 28, 2020  </a:t>
            </a:r>
          </a:p>
          <a:p>
            <a:r>
              <a:rPr lang="en-US" b="1" dirty="0"/>
              <a:t>11AM (EST) to 12PM (EST)</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2288" y="5798128"/>
            <a:ext cx="1487424" cy="679707"/>
          </a:xfrm>
          <a:prstGeom prst="rect">
            <a:avLst/>
          </a:prstGeom>
        </p:spPr>
      </p:pic>
    </p:spTree>
    <p:extLst>
      <p:ext uri="{BB962C8B-B14F-4D97-AF65-F5344CB8AC3E}">
        <p14:creationId xmlns:p14="http://schemas.microsoft.com/office/powerpoint/2010/main" val="392837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4023733" cy="1559901"/>
          </a:xfrm>
          <a:prstGeom prst="rect">
            <a:avLst/>
          </a:prstGeom>
        </p:spPr>
        <p:txBody>
          <a:bodyPr/>
          <a:lstStyle>
            <a:lvl1pPr>
              <a:defRPr>
                <a:solidFill>
                  <a:schemeClr val="accent4"/>
                </a:solidFill>
              </a:defRPr>
            </a:lvl1pPr>
          </a:lstStyle>
          <a:p>
            <a:r>
              <a:rPr lang="en-US"/>
              <a:t>Click to edit Master title style</a:t>
            </a:r>
            <a:endParaRPr lang="en-US" dirty="0"/>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3155795"/>
            <a:ext cx="4023733" cy="3021165"/>
          </a:xfrm>
        </p:spPr>
        <p:txBody>
          <a:bodyPr numCol="2"/>
          <a:lstStyle>
            <a:lvl1pPr marL="0" indent="0">
              <a:buFont typeface="Arial" panose="020B0604020202020204" pitchFamily="34" charset="0"/>
              <a:buNone/>
              <a:defRPr b="0" i="0">
                <a:solidFill>
                  <a:schemeClr val="tx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2323717"/>
            <a:ext cx="4023733" cy="749300"/>
          </a:xfrm>
          <a:noFill/>
        </p:spPr>
        <p:txBody>
          <a:bodyPr anchor="b"/>
          <a:lstStyle>
            <a:lvl1pPr marL="0" indent="0">
              <a:buNone/>
              <a:defRPr b="1" i="0">
                <a:solidFill>
                  <a:schemeClr val="tx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3" name="Picture Placeholder 2">
            <a:extLst>
              <a:ext uri="{FF2B5EF4-FFF2-40B4-BE49-F238E27FC236}">
                <a16:creationId xmlns:a16="http://schemas.microsoft.com/office/drawing/2014/main" id="{F9E30DD0-FB39-F646-B9E1-7CB1E7564756}"/>
              </a:ext>
            </a:extLst>
          </p:cNvPr>
          <p:cNvSpPr>
            <a:spLocks noGrp="1"/>
          </p:cNvSpPr>
          <p:nvPr>
            <p:ph type="pic" sz="quarter" idx="15"/>
          </p:nvPr>
        </p:nvSpPr>
        <p:spPr>
          <a:xfrm>
            <a:off x="5107259" y="681038"/>
            <a:ext cx="6246541" cy="5495925"/>
          </a:xfrm>
        </p:spPr>
        <p:txBody>
          <a:bodyPr/>
          <a:lstStyle>
            <a:lvl1pPr marL="0" indent="0">
              <a:buNone/>
              <a:defRPr/>
            </a:lvl1pPr>
          </a:lstStyle>
          <a:p>
            <a:r>
              <a:rPr lang="en-US"/>
              <a:t>Click icon to add picture</a:t>
            </a:r>
          </a:p>
        </p:txBody>
      </p:sp>
      <p:sp>
        <p:nvSpPr>
          <p:cNvPr id="2" name="Footer Placeholder 1"/>
          <p:cNvSpPr>
            <a:spLocks noGrp="1"/>
          </p:cNvSpPr>
          <p:nvPr>
            <p:ph type="ftr" sz="quarter" idx="16"/>
          </p:nvPr>
        </p:nvSpPr>
        <p:spPr/>
        <p:txBody>
          <a:bodyPr/>
          <a:lstStyle/>
          <a:p>
            <a:r>
              <a:rPr lang="en-US"/>
              <a:t>PPT Navy Eagle</a:t>
            </a:r>
            <a:endParaRPr lang="en-US" dirty="0"/>
          </a:p>
        </p:txBody>
      </p:sp>
      <p:sp>
        <p:nvSpPr>
          <p:cNvPr id="4" name="Slide Number Placeholder 3"/>
          <p:cNvSpPr>
            <a:spLocks noGrp="1"/>
          </p:cNvSpPr>
          <p:nvPr>
            <p:ph type="sldNum" sz="quarter" idx="1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2680205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1267BF92-073C-4ECE-B084-A7F2B13135E2}" type="slidenum">
              <a:rPr lang="en-US" smtClean="0"/>
              <a:t>‹#›</a:t>
            </a:fld>
            <a:endParaRPr lang="en-US"/>
          </a:p>
        </p:txBody>
      </p:sp>
      <p:sp>
        <p:nvSpPr>
          <p:cNvPr id="7" name="Title Placeholder 1">
            <a:extLst>
              <a:ext uri="{FF2B5EF4-FFF2-40B4-BE49-F238E27FC236}">
                <a16:creationId xmlns:a16="http://schemas.microsoft.com/office/drawing/2014/main" id="{DDC39784-8F34-764C-8B7C-D0E10C339E87}"/>
              </a:ext>
            </a:extLst>
          </p:cNvPr>
          <p:cNvSpPr>
            <a:spLocks noGrp="1"/>
          </p:cNvSpPr>
          <p:nvPr>
            <p:ph type="title" hasCustomPrompt="1"/>
          </p:nvPr>
        </p:nvSpPr>
        <p:spPr>
          <a:xfrm>
            <a:off x="838200" y="1805176"/>
            <a:ext cx="4831080" cy="1325563"/>
          </a:xfrm>
          <a:prstGeom prst="rect">
            <a:avLst/>
          </a:prstGeom>
        </p:spPr>
        <p:txBody>
          <a:bodyPr vert="horz" lIns="91440" tIns="45720" rIns="91440" bIns="45720" rtlCol="0" anchor="b" anchorCtr="0">
            <a:normAutofit/>
          </a:bodyPr>
          <a:lstStyle>
            <a:lvl1pPr>
              <a:defRPr>
                <a:solidFill>
                  <a:schemeClr val="accent4"/>
                </a:solidFill>
              </a:defRPr>
            </a:lvl1pPr>
          </a:lstStyle>
          <a:p>
            <a:r>
              <a:rPr lang="en-US" dirty="0"/>
              <a:t>Main Section/</a:t>
            </a:r>
            <a:br>
              <a:rPr lang="en-US" dirty="0"/>
            </a:br>
            <a:r>
              <a:rPr lang="en-US" dirty="0"/>
              <a:t>Topic Title</a:t>
            </a:r>
          </a:p>
        </p:txBody>
      </p:sp>
      <p:sp>
        <p:nvSpPr>
          <p:cNvPr id="8" name="Text Placeholder 2">
            <a:extLst>
              <a:ext uri="{FF2B5EF4-FFF2-40B4-BE49-F238E27FC236}">
                <a16:creationId xmlns:a16="http://schemas.microsoft.com/office/drawing/2014/main" id="{D01F2183-4538-9948-8247-306DD17B11EA}"/>
              </a:ext>
            </a:extLst>
          </p:cNvPr>
          <p:cNvSpPr>
            <a:spLocks noGrp="1"/>
          </p:cNvSpPr>
          <p:nvPr>
            <p:ph idx="1"/>
          </p:nvPr>
        </p:nvSpPr>
        <p:spPr>
          <a:xfrm>
            <a:off x="838200" y="3310127"/>
            <a:ext cx="4831080" cy="2866835"/>
          </a:xfrm>
          <a:prstGeom prst="rect">
            <a:avLst/>
          </a:prstGeom>
        </p:spPr>
        <p:txBody>
          <a:bodyPr vert="horz" lIns="91440" tIns="45720" rIns="91440" bIns="45720" rtlCol="0">
            <a:normAutofit/>
          </a:bodyPr>
          <a:lstStyle/>
          <a:p>
            <a:pPr lvl="0"/>
            <a:r>
              <a:rPr lang="en-US"/>
              <a:t>Edit Master text styles</a:t>
            </a:r>
          </a:p>
        </p:txBody>
      </p:sp>
      <p:pic>
        <p:nvPicPr>
          <p:cNvPr id="9" name="Picture 8">
            <a:extLst>
              <a:ext uri="{FF2B5EF4-FFF2-40B4-BE49-F238E27FC236}">
                <a16:creationId xmlns:a16="http://schemas.microsoft.com/office/drawing/2014/main" id="{4439D4CD-A87F-D24A-BB46-E8B62A704C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869" r="6983"/>
          <a:stretch/>
        </p:blipFill>
        <p:spPr>
          <a:xfrm>
            <a:off x="6210925" y="854242"/>
            <a:ext cx="5142874" cy="5149516"/>
          </a:xfrm>
          <a:prstGeom prst="rect">
            <a:avLst/>
          </a:prstGeom>
        </p:spPr>
      </p:pic>
      <p:sp>
        <p:nvSpPr>
          <p:cNvPr id="2" name="Footer Placeholder 1"/>
          <p:cNvSpPr>
            <a:spLocks noGrp="1"/>
          </p:cNvSpPr>
          <p:nvPr>
            <p:ph type="ftr" sz="quarter" idx="13"/>
          </p:nvPr>
        </p:nvSpPr>
        <p:spPr/>
        <p:txBody>
          <a:bodyPr/>
          <a:lstStyle/>
          <a:p>
            <a:r>
              <a:rPr lang="en-US"/>
              <a:t>PPT Navy Eagle</a:t>
            </a:r>
            <a:endParaRPr lang="en-US" dirty="0"/>
          </a:p>
        </p:txBody>
      </p:sp>
      <p:sp>
        <p:nvSpPr>
          <p:cNvPr id="5" name="Text Placeholder 4"/>
          <p:cNvSpPr>
            <a:spLocks noGrp="1"/>
          </p:cNvSpPr>
          <p:nvPr>
            <p:ph type="body" sz="quarter" idx="14" hasCustomPrompt="1"/>
          </p:nvPr>
        </p:nvSpPr>
        <p:spPr>
          <a:xfrm>
            <a:off x="838200" y="530046"/>
            <a:ext cx="1206500" cy="949325"/>
          </a:xfrm>
          <a:noFill/>
        </p:spPr>
        <p:txBody>
          <a:bodyPr>
            <a:noAutofit/>
          </a:bodyPr>
          <a:lstStyle>
            <a:lvl1pPr>
              <a:defRPr sz="9600" b="1">
                <a:solidFill>
                  <a:schemeClr val="accent4">
                    <a:lumMod val="40000"/>
                    <a:lumOff val="60000"/>
                  </a:schemeClr>
                </a:solidFill>
                <a:latin typeface="+mj-lt"/>
              </a:defRPr>
            </a:lvl1pPr>
          </a:lstStyle>
          <a:p>
            <a:pPr lvl="0"/>
            <a:r>
              <a:rPr lang="en-US" dirty="0"/>
              <a:t>1</a:t>
            </a:r>
          </a:p>
        </p:txBody>
      </p:sp>
    </p:spTree>
    <p:extLst>
      <p:ext uri="{BB962C8B-B14F-4D97-AF65-F5344CB8AC3E}">
        <p14:creationId xmlns:p14="http://schemas.microsoft.com/office/powerpoint/2010/main" val="2733567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678935"/>
            <a:ext cx="10515600" cy="695375"/>
          </a:xfrm>
          <a:prstGeom prst="rect">
            <a:avLst/>
          </a:prstGeom>
        </p:spPr>
        <p:txBody>
          <a:bodyPr/>
          <a:lstStyle>
            <a:lvl1pPr>
              <a:defRPr>
                <a:solidFill>
                  <a:schemeClr val="accent4"/>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199" y="1540043"/>
            <a:ext cx="10515599" cy="4636920"/>
          </a:xfrm>
        </p:spPr>
        <p:txBody>
          <a:bodyPr numCol="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1267BF92-073C-4ECE-B084-A7F2B13135E2}" type="slidenum">
              <a:rPr lang="en-US" smtClean="0"/>
              <a:t>‹#›</a:t>
            </a:fld>
            <a:endParaRPr lang="en-US"/>
          </a:p>
        </p:txBody>
      </p:sp>
      <p:sp>
        <p:nvSpPr>
          <p:cNvPr id="7" name="Footer Placeholder 6"/>
          <p:cNvSpPr>
            <a:spLocks noGrp="1"/>
          </p:cNvSpPr>
          <p:nvPr>
            <p:ph type="ftr" sz="quarter" idx="13"/>
          </p:nvPr>
        </p:nvSpPr>
        <p:spPr/>
        <p:txBody>
          <a:bodyPr/>
          <a:lstStyle/>
          <a:p>
            <a:r>
              <a:rPr lang="en-US"/>
              <a:t>PPT Navy Eagle</a:t>
            </a:r>
            <a:endParaRPr lang="en-US" dirty="0"/>
          </a:p>
        </p:txBody>
      </p:sp>
    </p:spTree>
    <p:extLst>
      <p:ext uri="{BB962C8B-B14F-4D97-AF65-F5344CB8AC3E}">
        <p14:creationId xmlns:p14="http://schemas.microsoft.com/office/powerpoint/2010/main" val="42214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8"/>
            <a:ext cx="10515600" cy="695376"/>
          </a:xfrm>
          <a:prstGeom prst="rect">
            <a:avLst/>
          </a:prstGeom>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1267BF92-073C-4ECE-B084-A7F2B13135E2}" type="slidenum">
              <a:rPr lang="en-US" smtClean="0"/>
              <a:t>‹#›</a:t>
            </a:fld>
            <a:endParaRPr lang="en-US"/>
          </a:p>
        </p:txBody>
      </p:sp>
      <p:sp>
        <p:nvSpPr>
          <p:cNvPr id="8" name="Footer Placeholder 7"/>
          <p:cNvSpPr>
            <a:spLocks noGrp="1"/>
          </p:cNvSpPr>
          <p:nvPr>
            <p:ph type="ftr" sz="quarter" idx="13"/>
          </p:nvPr>
        </p:nvSpPr>
        <p:spPr/>
        <p:txBody>
          <a:bodyPr/>
          <a:lstStyle/>
          <a:p>
            <a:r>
              <a:rPr lang="en-US"/>
              <a:t>PPT Navy Eagle</a:t>
            </a:r>
            <a:endParaRPr lang="en-US" dirty="0"/>
          </a:p>
        </p:txBody>
      </p:sp>
    </p:spTree>
    <p:extLst>
      <p:ext uri="{BB962C8B-B14F-4D97-AF65-F5344CB8AC3E}">
        <p14:creationId xmlns:p14="http://schemas.microsoft.com/office/powerpoint/2010/main" val="482552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1267BF92-073C-4ECE-B084-A7F2B13135E2}" type="slidenum">
              <a:rPr lang="en-US" smtClean="0"/>
              <a:t>‹#›</a:t>
            </a:fld>
            <a:endParaRPr lang="en-US"/>
          </a:p>
        </p:txBody>
      </p:sp>
      <p:sp>
        <p:nvSpPr>
          <p:cNvPr id="10" name="Title 1">
            <a:extLst>
              <a:ext uri="{FF2B5EF4-FFF2-40B4-BE49-F238E27FC236}">
                <a16:creationId xmlns:a16="http://schemas.microsoft.com/office/drawing/2014/main" id="{AE90AE2A-268E-8642-BAE4-91ED199F0339}"/>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Tree>
    <p:extLst>
      <p:ext uri="{BB962C8B-B14F-4D97-AF65-F5344CB8AC3E}">
        <p14:creationId xmlns:p14="http://schemas.microsoft.com/office/powerpoint/2010/main" val="3939264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EC988B-6470-D247-B4D5-A57CF22BF7D7}"/>
              </a:ext>
            </a:extLst>
          </p:cNvPr>
          <p:cNvSpPr/>
          <p:nvPr userDrawn="1"/>
        </p:nvSpPr>
        <p:spPr>
          <a:xfrm>
            <a:off x="838200" y="1687776"/>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B74E0D-1658-DE4D-A7E9-53D49F8F376A}"/>
              </a:ext>
            </a:extLst>
          </p:cNvPr>
          <p:cNvSpPr/>
          <p:nvPr userDrawn="1"/>
        </p:nvSpPr>
        <p:spPr>
          <a:xfrm>
            <a:off x="6241542" y="1687776"/>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3E2C34-446B-2A49-8867-428ECEDA0D01}"/>
              </a:ext>
            </a:extLst>
          </p:cNvPr>
          <p:cNvSpPr/>
          <p:nvPr userDrawn="1"/>
        </p:nvSpPr>
        <p:spPr>
          <a:xfrm>
            <a:off x="838200" y="4085273"/>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D768CA-36D1-7F4C-99E8-563E5BAFEBFB}"/>
              </a:ext>
            </a:extLst>
          </p:cNvPr>
          <p:cNvSpPr/>
          <p:nvPr userDrawn="1"/>
        </p:nvSpPr>
        <p:spPr>
          <a:xfrm>
            <a:off x="6241542" y="4085273"/>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C98FB592-77E2-2D40-930B-8F7FE2032FBC}"/>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786F1DA5-44F6-1248-8CE8-A8F8E0B39E8A}"/>
              </a:ext>
            </a:extLst>
          </p:cNvPr>
          <p:cNvSpPr>
            <a:spLocks noGrp="1"/>
          </p:cNvSpPr>
          <p:nvPr>
            <p:ph type="body" sz="quarter" idx="21"/>
          </p:nvPr>
        </p:nvSpPr>
        <p:spPr>
          <a:xfrm>
            <a:off x="1003610" y="4225176"/>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1" name="Text Placeholder 19">
            <a:extLst>
              <a:ext uri="{FF2B5EF4-FFF2-40B4-BE49-F238E27FC236}">
                <a16:creationId xmlns:a16="http://schemas.microsoft.com/office/drawing/2014/main" id="{6BA9E8FE-0295-604B-BCCD-DBD920C493DB}"/>
              </a:ext>
            </a:extLst>
          </p:cNvPr>
          <p:cNvSpPr>
            <a:spLocks noGrp="1"/>
          </p:cNvSpPr>
          <p:nvPr>
            <p:ph type="body" sz="quarter" idx="22"/>
          </p:nvPr>
        </p:nvSpPr>
        <p:spPr>
          <a:xfrm>
            <a:off x="1003610" y="1810299"/>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2" name="Text Placeholder 19">
            <a:extLst>
              <a:ext uri="{FF2B5EF4-FFF2-40B4-BE49-F238E27FC236}">
                <a16:creationId xmlns:a16="http://schemas.microsoft.com/office/drawing/2014/main" id="{24727B97-8C80-A34D-8422-037DB58AFC0E}"/>
              </a:ext>
            </a:extLst>
          </p:cNvPr>
          <p:cNvSpPr>
            <a:spLocks noGrp="1"/>
          </p:cNvSpPr>
          <p:nvPr>
            <p:ph type="body" sz="quarter" idx="23"/>
          </p:nvPr>
        </p:nvSpPr>
        <p:spPr>
          <a:xfrm>
            <a:off x="6377855" y="1834032"/>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3" name="Text Placeholder 19">
            <a:extLst>
              <a:ext uri="{FF2B5EF4-FFF2-40B4-BE49-F238E27FC236}">
                <a16:creationId xmlns:a16="http://schemas.microsoft.com/office/drawing/2014/main" id="{3589A02F-E898-7F48-9CC7-4E68598D7C54}"/>
              </a:ext>
            </a:extLst>
          </p:cNvPr>
          <p:cNvSpPr>
            <a:spLocks noGrp="1"/>
          </p:cNvSpPr>
          <p:nvPr>
            <p:ph type="body" sz="quarter" idx="24"/>
          </p:nvPr>
        </p:nvSpPr>
        <p:spPr>
          <a:xfrm>
            <a:off x="6377855" y="4249680"/>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6" name="Date Placeholder 5"/>
          <p:cNvSpPr>
            <a:spLocks noGrp="1"/>
          </p:cNvSpPr>
          <p:nvPr>
            <p:ph type="dt" sz="half" idx="25"/>
          </p:nvPr>
        </p:nvSpPr>
        <p:spPr/>
        <p:txBody>
          <a:bodyPr/>
          <a:lstStyle/>
          <a:p>
            <a:endParaRPr lang="en-US"/>
          </a:p>
        </p:txBody>
      </p:sp>
      <p:sp>
        <p:nvSpPr>
          <p:cNvPr id="7" name="Footer Placeholder 6"/>
          <p:cNvSpPr>
            <a:spLocks noGrp="1"/>
          </p:cNvSpPr>
          <p:nvPr>
            <p:ph type="ftr" sz="quarter" idx="26"/>
          </p:nvPr>
        </p:nvSpPr>
        <p:spPr/>
        <p:txBody>
          <a:bodyPr/>
          <a:lstStyle/>
          <a:p>
            <a:r>
              <a:rPr lang="en-US"/>
              <a:t>PPT Navy Eagle</a:t>
            </a:r>
            <a:endParaRPr lang="en-US" dirty="0"/>
          </a:p>
        </p:txBody>
      </p:sp>
      <p:sp>
        <p:nvSpPr>
          <p:cNvPr id="9" name="Slide Number Placeholder 8"/>
          <p:cNvSpPr>
            <a:spLocks noGrp="1"/>
          </p:cNvSpPr>
          <p:nvPr>
            <p:ph type="sldNum" sz="quarter" idx="2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356869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solidFill>
        <a:effectLst/>
      </p:bgPr>
    </p:bg>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C5B48D20-DD2C-D54C-A433-4C95F37CB96B}"/>
              </a:ext>
            </a:extLst>
          </p:cNvPr>
          <p:cNvSpPr>
            <a:spLocks noGrp="1"/>
          </p:cNvSpPr>
          <p:nvPr>
            <p:ph sz="quarter" idx="13"/>
          </p:nvPr>
        </p:nvSpPr>
        <p:spPr>
          <a:xfrm>
            <a:off x="838199" y="4121819"/>
            <a:ext cx="3175000" cy="2052735"/>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6" name="Text Placeholder 16">
            <a:extLst>
              <a:ext uri="{FF2B5EF4-FFF2-40B4-BE49-F238E27FC236}">
                <a16:creationId xmlns:a16="http://schemas.microsoft.com/office/drawing/2014/main" id="{AF5D9ACD-1B2E-9A4F-A6BC-033923CE21C3}"/>
              </a:ext>
            </a:extLst>
          </p:cNvPr>
          <p:cNvSpPr>
            <a:spLocks noGrp="1"/>
          </p:cNvSpPr>
          <p:nvPr>
            <p:ph type="body" sz="quarter" idx="14" hasCustomPrompt="1"/>
          </p:nvPr>
        </p:nvSpPr>
        <p:spPr>
          <a:xfrm>
            <a:off x="838199" y="3368222"/>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7" name="Picture Placeholder 4">
            <a:extLst>
              <a:ext uri="{FF2B5EF4-FFF2-40B4-BE49-F238E27FC236}">
                <a16:creationId xmlns:a16="http://schemas.microsoft.com/office/drawing/2014/main" id="{C6343D27-A5B7-9246-B3C1-C57F72DF6B93}"/>
              </a:ext>
            </a:extLst>
          </p:cNvPr>
          <p:cNvSpPr>
            <a:spLocks noGrp="1"/>
          </p:cNvSpPr>
          <p:nvPr>
            <p:ph type="pic" sz="quarter" idx="15"/>
          </p:nvPr>
        </p:nvSpPr>
        <p:spPr>
          <a:xfrm>
            <a:off x="838199" y="812800"/>
            <a:ext cx="3175000" cy="2464373"/>
          </a:xfrm>
        </p:spPr>
        <p:txBody>
          <a:bodyPr/>
          <a:lstStyle/>
          <a:p>
            <a:r>
              <a:rPr lang="en-US"/>
              <a:t>Click icon to add picture</a:t>
            </a:r>
          </a:p>
        </p:txBody>
      </p:sp>
      <p:sp>
        <p:nvSpPr>
          <p:cNvPr id="8" name="Content Placeholder 6">
            <a:extLst>
              <a:ext uri="{FF2B5EF4-FFF2-40B4-BE49-F238E27FC236}">
                <a16:creationId xmlns:a16="http://schemas.microsoft.com/office/drawing/2014/main" id="{2D7C692D-7550-3B48-9274-11229A7DE0BC}"/>
              </a:ext>
            </a:extLst>
          </p:cNvPr>
          <p:cNvSpPr>
            <a:spLocks noGrp="1"/>
          </p:cNvSpPr>
          <p:nvPr>
            <p:ph sz="quarter" idx="16"/>
          </p:nvPr>
        </p:nvSpPr>
        <p:spPr>
          <a:xfrm>
            <a:off x="4508500" y="4131685"/>
            <a:ext cx="3175000" cy="2052736"/>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9" name="Content Placeholder 6">
            <a:extLst>
              <a:ext uri="{FF2B5EF4-FFF2-40B4-BE49-F238E27FC236}">
                <a16:creationId xmlns:a16="http://schemas.microsoft.com/office/drawing/2014/main" id="{1FD820EE-664D-A140-80A4-63B6700BAE4F}"/>
              </a:ext>
            </a:extLst>
          </p:cNvPr>
          <p:cNvSpPr>
            <a:spLocks noGrp="1"/>
          </p:cNvSpPr>
          <p:nvPr>
            <p:ph sz="quarter" idx="17"/>
          </p:nvPr>
        </p:nvSpPr>
        <p:spPr>
          <a:xfrm>
            <a:off x="8178799" y="4121819"/>
            <a:ext cx="3175000" cy="2052736"/>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ADAC136C-316A-DA4A-A30C-762FB0DA75DB}"/>
              </a:ext>
            </a:extLst>
          </p:cNvPr>
          <p:cNvSpPr>
            <a:spLocks noGrp="1"/>
          </p:cNvSpPr>
          <p:nvPr>
            <p:ph type="body" sz="quarter" idx="18" hasCustomPrompt="1"/>
          </p:nvPr>
        </p:nvSpPr>
        <p:spPr>
          <a:xfrm>
            <a:off x="4508500" y="3378088"/>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11" name="Picture Placeholder 4">
            <a:extLst>
              <a:ext uri="{FF2B5EF4-FFF2-40B4-BE49-F238E27FC236}">
                <a16:creationId xmlns:a16="http://schemas.microsoft.com/office/drawing/2014/main" id="{E8D0F40D-CB9E-1843-A730-057166D81D53}"/>
              </a:ext>
            </a:extLst>
          </p:cNvPr>
          <p:cNvSpPr>
            <a:spLocks noGrp="1"/>
          </p:cNvSpPr>
          <p:nvPr>
            <p:ph type="pic" sz="quarter" idx="19"/>
          </p:nvPr>
        </p:nvSpPr>
        <p:spPr>
          <a:xfrm>
            <a:off x="4508500" y="822666"/>
            <a:ext cx="3175000" cy="2464373"/>
          </a:xfrm>
        </p:spPr>
        <p:txBody>
          <a:bodyPr/>
          <a:lstStyle/>
          <a:p>
            <a:r>
              <a:rPr lang="en-US"/>
              <a:t>Click icon to add picture</a:t>
            </a:r>
          </a:p>
        </p:txBody>
      </p:sp>
      <p:sp>
        <p:nvSpPr>
          <p:cNvPr id="12" name="Text Placeholder 16">
            <a:extLst>
              <a:ext uri="{FF2B5EF4-FFF2-40B4-BE49-F238E27FC236}">
                <a16:creationId xmlns:a16="http://schemas.microsoft.com/office/drawing/2014/main" id="{9087E294-959F-8743-9BAA-CE14410F1F21}"/>
              </a:ext>
            </a:extLst>
          </p:cNvPr>
          <p:cNvSpPr>
            <a:spLocks noGrp="1"/>
          </p:cNvSpPr>
          <p:nvPr>
            <p:ph type="body" sz="quarter" idx="20" hasCustomPrompt="1"/>
          </p:nvPr>
        </p:nvSpPr>
        <p:spPr>
          <a:xfrm>
            <a:off x="8178799" y="3368222"/>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13" name="Picture Placeholder 4">
            <a:extLst>
              <a:ext uri="{FF2B5EF4-FFF2-40B4-BE49-F238E27FC236}">
                <a16:creationId xmlns:a16="http://schemas.microsoft.com/office/drawing/2014/main" id="{5855E86E-EC22-4241-8F46-CA7738493BB5}"/>
              </a:ext>
            </a:extLst>
          </p:cNvPr>
          <p:cNvSpPr>
            <a:spLocks noGrp="1"/>
          </p:cNvSpPr>
          <p:nvPr>
            <p:ph type="pic" sz="quarter" idx="21"/>
          </p:nvPr>
        </p:nvSpPr>
        <p:spPr>
          <a:xfrm>
            <a:off x="8178799" y="812800"/>
            <a:ext cx="3175000" cy="2464373"/>
          </a:xfrm>
        </p:spPr>
        <p:txBody>
          <a:bodyPr/>
          <a:lstStyle/>
          <a:p>
            <a:r>
              <a:rPr lang="en-US"/>
              <a:t>Click icon to add picture</a:t>
            </a:r>
          </a:p>
        </p:txBody>
      </p:sp>
      <p:sp>
        <p:nvSpPr>
          <p:cNvPr id="15" name="Date Placeholder 14"/>
          <p:cNvSpPr>
            <a:spLocks noGrp="1"/>
          </p:cNvSpPr>
          <p:nvPr>
            <p:ph type="dt" sz="half" idx="22"/>
          </p:nvPr>
        </p:nvSpPr>
        <p:spPr/>
        <p:txBody>
          <a:bodyPr/>
          <a:lstStyle/>
          <a:p>
            <a:endParaRPr lang="en-US"/>
          </a:p>
        </p:txBody>
      </p:sp>
      <p:sp>
        <p:nvSpPr>
          <p:cNvPr id="16" name="Footer Placeholder 15"/>
          <p:cNvSpPr>
            <a:spLocks noGrp="1"/>
          </p:cNvSpPr>
          <p:nvPr>
            <p:ph type="ftr" sz="quarter" idx="23"/>
          </p:nvPr>
        </p:nvSpPr>
        <p:spPr>
          <a:solidFill>
            <a:schemeClr val="bg1"/>
          </a:solidFill>
          <a:ln>
            <a:solidFill>
              <a:schemeClr val="tx1"/>
            </a:solidFill>
          </a:ln>
        </p:spPr>
        <p:txBody>
          <a:bodyPr/>
          <a:lstStyle/>
          <a:p>
            <a:r>
              <a:rPr lang="en-US"/>
              <a:t>PPT Navy Eagle</a:t>
            </a:r>
            <a:endParaRPr lang="en-US" dirty="0"/>
          </a:p>
        </p:txBody>
      </p:sp>
      <p:sp>
        <p:nvSpPr>
          <p:cNvPr id="17" name="Slide Number Placeholder 16"/>
          <p:cNvSpPr>
            <a:spLocks noGrp="1"/>
          </p:cNvSpPr>
          <p:nvPr>
            <p:ph type="sldNum" sz="quarter" idx="24"/>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69383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1267BF92-073C-4ECE-B084-A7F2B13135E2}" type="slidenum">
              <a:rPr lang="en-US" smtClean="0"/>
              <a:t>‹#›</a:t>
            </a:fld>
            <a:endParaRPr lang="en-US"/>
          </a:p>
        </p:txBody>
      </p:sp>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2336800"/>
            <a:ext cx="10515600" cy="3840160"/>
          </a:xfrm>
        </p:spPr>
        <p:txBody>
          <a:bodyPr numCol="2"/>
          <a:lstStyle>
            <a:lvl1pPr marL="0" indent="0">
              <a:buFont typeface="Arial" panose="020B0604020202020204" pitchFamily="34" charset="0"/>
              <a:buNone/>
              <a:defRPr b="0" i="0">
                <a:solidFill>
                  <a:schemeClr val="tx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1412105"/>
            <a:ext cx="10515600" cy="749300"/>
          </a:xfrm>
          <a:noFill/>
        </p:spPr>
        <p:txBody>
          <a:bodyPr/>
          <a:lstStyle>
            <a:lvl1pPr marL="0" indent="0">
              <a:buNone/>
              <a:defRPr b="1" i="0">
                <a:solidFill>
                  <a:schemeClr val="tx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2" name="Footer Placeholder 1"/>
          <p:cNvSpPr>
            <a:spLocks noGrp="1"/>
          </p:cNvSpPr>
          <p:nvPr>
            <p:ph type="ftr" sz="quarter" idx="15"/>
          </p:nvPr>
        </p:nvSpPr>
        <p:spPr/>
        <p:txBody>
          <a:bodyPr/>
          <a:lstStyle/>
          <a:p>
            <a:r>
              <a:rPr lang="en-US"/>
              <a:t>PPT Navy Eagle</a:t>
            </a:r>
            <a:endParaRPr lang="en-US" dirty="0"/>
          </a:p>
        </p:txBody>
      </p:sp>
    </p:spTree>
    <p:extLst>
      <p:ext uri="{BB962C8B-B14F-4D97-AF65-F5344CB8AC3E}">
        <p14:creationId xmlns:p14="http://schemas.microsoft.com/office/powerpoint/2010/main" val="2354748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8479055" cy="695375"/>
          </a:xfrm>
          <a:prstGeom prst="rect">
            <a:avLst/>
          </a:prstGeom>
        </p:spPr>
        <p:txBody>
          <a:bodyPr/>
          <a:lstStyle>
            <a:lvl1pPr>
              <a:defRPr>
                <a:solidFill>
                  <a:schemeClr val="bg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2336800"/>
            <a:ext cx="10515600" cy="3840160"/>
          </a:xfrm>
        </p:spPr>
        <p:txBody>
          <a:bodyPr numCol="2"/>
          <a:lstStyle>
            <a:lvl1pPr marL="0" indent="0">
              <a:buFont typeface="Arial" panose="020B0604020202020204" pitchFamily="34" charset="0"/>
              <a:buNone/>
              <a:defRPr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1412105"/>
            <a:ext cx="10515600" cy="749300"/>
          </a:xfrm>
          <a:noFill/>
        </p:spPr>
        <p:txBody>
          <a:bodyPr/>
          <a:lstStyle>
            <a:lvl1pPr marL="0" indent="0">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3" name="Date Placeholder 2"/>
          <p:cNvSpPr>
            <a:spLocks noGrp="1"/>
          </p:cNvSpPr>
          <p:nvPr>
            <p:ph type="dt" sz="half" idx="15"/>
          </p:nvPr>
        </p:nvSpPr>
        <p:spPr/>
        <p:txBody>
          <a:bodyPr/>
          <a:lstStyle/>
          <a:p>
            <a:endParaRPr lang="en-US"/>
          </a:p>
        </p:txBody>
      </p:sp>
      <p:sp>
        <p:nvSpPr>
          <p:cNvPr id="4" name="Footer Placeholder 3"/>
          <p:cNvSpPr>
            <a:spLocks noGrp="1"/>
          </p:cNvSpPr>
          <p:nvPr>
            <p:ph type="ftr" sz="quarter" idx="16"/>
          </p:nvPr>
        </p:nvSpPr>
        <p:spPr>
          <a:solidFill>
            <a:schemeClr val="bg1"/>
          </a:solidFill>
        </p:spPr>
        <p:txBody>
          <a:bodyPr/>
          <a:lstStyle/>
          <a:p>
            <a:r>
              <a:rPr lang="en-US"/>
              <a:t>PPT Navy Eagle</a:t>
            </a:r>
            <a:endParaRPr lang="en-US" dirty="0"/>
          </a:p>
        </p:txBody>
      </p:sp>
      <p:sp>
        <p:nvSpPr>
          <p:cNvPr id="11" name="Slide Number Placeholder 10"/>
          <p:cNvSpPr>
            <a:spLocks noGrp="1"/>
          </p:cNvSpPr>
          <p:nvPr>
            <p:ph type="sldNum" sz="quarter" idx="1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148715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681038"/>
            <a:ext cx="8479055" cy="695375"/>
          </a:xfrm>
          <a:prstGeom prst="rect">
            <a:avLst/>
          </a:prstGeom>
        </p:spPr>
        <p:txBody>
          <a:bodyPr vert="horz" lIns="91440" tIns="45720" rIns="91440" bIns="45720" rtlCol="0" anchor="b" anchorCtr="0">
            <a:normAutofit/>
          </a:bodyPr>
          <a:lstStyle/>
          <a:p>
            <a:r>
              <a:rPr lang="en-US" dirty="0"/>
              <a:t>Sub-section Title</a:t>
            </a:r>
          </a:p>
        </p:txBody>
      </p:sp>
      <p:sp>
        <p:nvSpPr>
          <p:cNvPr id="3" name="Text Placeholder 2"/>
          <p:cNvSpPr>
            <a:spLocks noGrp="1"/>
          </p:cNvSpPr>
          <p:nvPr>
            <p:ph type="body" idx="1"/>
          </p:nvPr>
        </p:nvSpPr>
        <p:spPr>
          <a:xfrm>
            <a:off x="838199" y="1540043"/>
            <a:ext cx="10515599" cy="4636920"/>
          </a:xfrm>
          <a:prstGeom prst="rect">
            <a:avLst/>
          </a:prstGeom>
        </p:spPr>
        <p:txBody>
          <a:bodyPr vert="horz" lIns="91440" tIns="45720" rIns="91440" bIns="45720" numCol="2" rtlCol="0">
            <a:normAutofit/>
          </a:bodyPr>
          <a:lstStyle/>
          <a:p>
            <a:pPr lvl="0"/>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solidFill>
                <a:latin typeface="Source Sans Pro" panose="020B0503030403020204" pitchFamily="34" charset="0"/>
                <a:ea typeface="Source Sans Pro" panose="020B0503030403020204" pitchFamily="34" charset="0"/>
              </a:defRPr>
            </a:lvl1pPr>
          </a:lstStyle>
          <a:p>
            <a:endParaRPr lang="en-US"/>
          </a:p>
        </p:txBody>
      </p:sp>
      <p:sp>
        <p:nvSpPr>
          <p:cNvPr id="6" name="Footer Placeholder 4"/>
          <p:cNvSpPr>
            <a:spLocks noGrp="1"/>
          </p:cNvSpPr>
          <p:nvPr>
            <p:ph type="ftr" sz="quarter" idx="3"/>
          </p:nvPr>
        </p:nvSpPr>
        <p:spPr>
          <a:xfrm>
            <a:off x="9631404" y="6354247"/>
            <a:ext cx="1722395" cy="369332"/>
          </a:xfrm>
          <a:prstGeom prst="rect">
            <a:avLst/>
          </a:prstGeom>
          <a:ln w="12700">
            <a:solidFill>
              <a:schemeClr val="tx1"/>
            </a:solidFill>
          </a:ln>
        </p:spPr>
        <p:txBody>
          <a:bodyPr vert="horz" wrap="none" lIns="182880" tIns="91440" rIns="548640" bIns="91440" rtlCol="0" anchor="ctr">
            <a:spAutoFit/>
          </a:bodyPr>
          <a:lstStyle>
            <a:lvl1pPr algn="r">
              <a:defRPr sz="1200">
                <a:solidFill>
                  <a:schemeClr val="tx1"/>
                </a:solidFill>
              </a:defRPr>
            </a:lvl1pPr>
          </a:lstStyle>
          <a:p>
            <a:r>
              <a:rPr lang="en-US"/>
              <a:t>PPT Navy Eagle</a:t>
            </a:r>
            <a:endParaRPr lang="en-US" dirty="0"/>
          </a:p>
        </p:txBody>
      </p:sp>
      <p:sp>
        <p:nvSpPr>
          <p:cNvPr id="7" name="Slide Number Placeholder 5"/>
          <p:cNvSpPr>
            <a:spLocks noGrp="1"/>
          </p:cNvSpPr>
          <p:nvPr>
            <p:ph type="sldNum" sz="quarter" idx="4"/>
          </p:nvPr>
        </p:nvSpPr>
        <p:spPr>
          <a:xfrm>
            <a:off x="10956470" y="6356350"/>
            <a:ext cx="397329" cy="365125"/>
          </a:xfrm>
          <a:prstGeom prst="rect">
            <a:avLst/>
          </a:prstGeom>
        </p:spPr>
        <p:txBody>
          <a:bodyPr vert="horz" lIns="91440" tIns="45720" rIns="91440" bIns="45720" rtlCol="0" anchor="ctr"/>
          <a:lstStyle>
            <a:lvl1pPr algn="l">
              <a:defRPr sz="1200">
                <a:solidFill>
                  <a:schemeClr val="tx1"/>
                </a:solidFill>
              </a:defRPr>
            </a:lvl1p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2439814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dt="0"/>
  <p:txStyles>
    <p:titleStyle>
      <a:lvl1pPr algn="l" defTabSz="914400" rtl="0" eaLnBrk="1" latinLnBrk="0" hangingPunct="1">
        <a:lnSpc>
          <a:spcPct val="90000"/>
        </a:lnSpc>
        <a:spcBef>
          <a:spcPct val="0"/>
        </a:spcBef>
        <a:buNone/>
        <a:defRPr sz="3600" kern="1200" baseline="0">
          <a:solidFill>
            <a:schemeClr val="tx1"/>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baseline="0">
          <a:solidFill>
            <a:schemeClr val="tx1"/>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mailto:Maryam@goguardian.com" TargetMode="External"/><Relationship Id="rId2" Type="http://schemas.openxmlformats.org/officeDocument/2006/relationships/hyperlink" Target="mailto:rogerrosen@gmail.com" TargetMode="External"/><Relationship Id="rId1" Type="http://schemas.openxmlformats.org/officeDocument/2006/relationships/slideLayout" Target="../slideLayouts/slideLayout3.xml"/><Relationship Id="rId6" Type="http://schemas.openxmlformats.org/officeDocument/2006/relationships/hyperlink" Target="mailto:telee@fdic.gov" TargetMode="External"/><Relationship Id="rId5" Type="http://schemas.openxmlformats.org/officeDocument/2006/relationships/hyperlink" Target="mailto:rmclaughlin@digitalequity.us" TargetMode="External"/><Relationship Id="rId4" Type="http://schemas.openxmlformats.org/officeDocument/2006/relationships/hyperlink" Target="mailto:sdballard@digitalequity.u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ala.org/aasl/" TargetMode="External"/><Relationship Id="rId2" Type="http://schemas.openxmlformats.org/officeDocument/2006/relationships/hyperlink" Target="http://www.rosendigital.com/" TargetMode="External"/><Relationship Id="rId1" Type="http://schemas.openxmlformats.org/officeDocument/2006/relationships/slideLayout" Target="../slideLayouts/slideLayout2.xml"/><Relationship Id="rId4" Type="http://schemas.openxmlformats.org/officeDocument/2006/relationships/hyperlink" Target="https://www.digitalequity.us/index.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255" y="840509"/>
            <a:ext cx="11887199" cy="3029527"/>
          </a:xfrm>
        </p:spPr>
        <p:txBody>
          <a:bodyPr>
            <a:normAutofit fontScale="90000"/>
          </a:bodyPr>
          <a:lstStyle/>
          <a:p>
            <a:pPr marL="0" marR="0">
              <a:spcBef>
                <a:spcPts val="0"/>
              </a:spcBef>
              <a:spcAft>
                <a:spcPts val="0"/>
              </a:spcAft>
            </a:pPr>
            <a:r>
              <a:rPr lang="en-US" sz="4900" b="1" i="1" u="sng" dirty="0">
                <a:effectLst>
                  <a:outerShdw blurRad="38100" dist="38100" dir="2700000" algn="tl">
                    <a:srgbClr val="000000">
                      <a:alpha val="43137"/>
                    </a:srgbClr>
                  </a:outerShdw>
                </a:effectLst>
              </a:rPr>
              <a:t>Connecting the Digital Footprint </a:t>
            </a:r>
            <a:r>
              <a:rPr lang="en-US" sz="2700" b="1" i="1" u="sng" dirty="0"/>
              <a:t>(webinar series)</a:t>
            </a:r>
            <a:br>
              <a:rPr lang="en-US" sz="6000" b="1" dirty="0"/>
            </a:br>
            <a:br>
              <a:rPr lang="en-US" sz="2400" b="1" dirty="0"/>
            </a:br>
            <a:r>
              <a:rPr lang="en-US" sz="3300" b="1" dirty="0">
                <a:latin typeface="Times New Roman" panose="02020603050405020304" pitchFamily="18" charset="0"/>
                <a:ea typeface="Calibri" panose="020F0502020204030204" pitchFamily="34" charset="0"/>
              </a:rPr>
              <a:t>Financial and Economic Inclusion Resources Promoted Through Digital Supports: </a:t>
            </a:r>
            <a:r>
              <a:rPr lang="en-US" sz="3300" b="1" dirty="0">
                <a:solidFill>
                  <a:srgbClr val="FF0000"/>
                </a:solidFill>
                <a:latin typeface="Times New Roman" panose="02020603050405020304" pitchFamily="18" charset="0"/>
                <a:ea typeface="Calibri" panose="020F0502020204030204" pitchFamily="34" charset="0"/>
              </a:rPr>
              <a:t>Low-and-Moderate Income Learners Safety Net</a:t>
            </a:r>
            <a:br>
              <a:rPr lang="en-US" sz="3300" b="1" dirty="0">
                <a:latin typeface="Calibri" panose="020F0502020204030204" pitchFamily="34" charset="0"/>
                <a:ea typeface="Calibri" panose="020F0502020204030204" pitchFamily="34" charset="0"/>
              </a:rPr>
            </a:br>
            <a:endParaRPr lang="en-US" sz="3300" b="1" dirty="0"/>
          </a:p>
        </p:txBody>
      </p:sp>
      <p:sp>
        <p:nvSpPr>
          <p:cNvPr id="3" name="Subtitle 2"/>
          <p:cNvSpPr>
            <a:spLocks noGrp="1"/>
          </p:cNvSpPr>
          <p:nvPr>
            <p:ph type="subTitle" idx="1"/>
          </p:nvPr>
        </p:nvSpPr>
        <p:spPr/>
        <p:txBody>
          <a:bodyPr/>
          <a:lstStyle/>
          <a:p>
            <a:r>
              <a:rPr lang="en-US" dirty="0"/>
              <a:t>Monday, June 15, 2020 </a:t>
            </a:r>
          </a:p>
          <a:p>
            <a:r>
              <a:rPr lang="en-US" dirty="0"/>
              <a:t> 12PM (EDT) to 1PM (EDT)</a:t>
            </a:r>
          </a:p>
        </p:txBody>
      </p:sp>
    </p:spTree>
    <p:extLst>
      <p:ext uri="{BB962C8B-B14F-4D97-AF65-F5344CB8AC3E}">
        <p14:creationId xmlns:p14="http://schemas.microsoft.com/office/powerpoint/2010/main" val="2281093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028C1-3E83-44D1-83EA-EC9564A35B54}"/>
              </a:ext>
            </a:extLst>
          </p:cNvPr>
          <p:cNvSpPr>
            <a:spLocks noGrp="1"/>
          </p:cNvSpPr>
          <p:nvPr>
            <p:ph type="title"/>
          </p:nvPr>
        </p:nvSpPr>
        <p:spPr>
          <a:xfrm>
            <a:off x="2035483" y="20980"/>
            <a:ext cx="10341245" cy="828843"/>
          </a:xfrm>
        </p:spPr>
        <p:txBody>
          <a:bodyPr>
            <a:noAutofit/>
          </a:bodyPr>
          <a:lstStyle/>
          <a:p>
            <a:pPr algn="ctr"/>
            <a:r>
              <a:rPr lang="en-US" sz="2800" b="1" dirty="0">
                <a:solidFill>
                  <a:schemeClr val="accent6"/>
                </a:solidFill>
                <a:effectLst>
                  <a:outerShdw blurRad="38100" dist="38100" dir="2700000" algn="tl">
                    <a:srgbClr val="000000">
                      <a:alpha val="43137"/>
                    </a:srgbClr>
                  </a:outerShdw>
                </a:effectLst>
                <a:latin typeface="+mj-lt"/>
              </a:rPr>
              <a:t>Dr. Robert McLaughlin: Supporting Equitable Access</a:t>
            </a:r>
          </a:p>
        </p:txBody>
      </p:sp>
      <p:pic>
        <p:nvPicPr>
          <p:cNvPr id="5130" name="Picture 10" descr="Forward, Alternative, Road, Street N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3083" y="1138510"/>
            <a:ext cx="5558925" cy="28700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object, drawing, table&#10;&#10;Description automatically generated">
            <a:extLst>
              <a:ext uri="{FF2B5EF4-FFF2-40B4-BE49-F238E27FC236}">
                <a16:creationId xmlns:a16="http://schemas.microsoft.com/office/drawing/2014/main" id="{D6EE4174-6EA6-40B9-88C6-A1A010432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2147" y="4973786"/>
            <a:ext cx="1868404" cy="1711853"/>
          </a:xfrm>
          <a:prstGeom prst="rect">
            <a:avLst/>
          </a:prstGeom>
        </p:spPr>
      </p:pic>
      <p:pic>
        <p:nvPicPr>
          <p:cNvPr id="7171" name="Picture 1" descr="A person looking at the camera&#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21" y="348623"/>
            <a:ext cx="2063216" cy="212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Students, Computer, Young Boy, Educ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8404" y="4008581"/>
            <a:ext cx="4299705" cy="26770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oks, Smartphone, Hand, Ke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010" y="4008582"/>
            <a:ext cx="4550995" cy="2677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6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175657" y="1600199"/>
            <a:ext cx="9573208" cy="2333625"/>
          </a:xfrm>
        </p:spPr>
        <p:txBody>
          <a:bodyPr>
            <a:normAutofit/>
          </a:bodyPr>
          <a:lstStyle/>
          <a:p>
            <a:r>
              <a:rPr lang="en-US" sz="9600" b="1" dirty="0">
                <a:solidFill>
                  <a:srgbClr val="FF0000"/>
                </a:solidFill>
              </a:rPr>
              <a:t>Q &amp; A</a:t>
            </a:r>
            <a:endParaRPr lang="en-US" sz="9600" i="1" dirty="0">
              <a:solidFill>
                <a:srgbClr val="FF0000"/>
              </a:solidFill>
            </a:endParaRPr>
          </a:p>
        </p:txBody>
      </p:sp>
      <p:sp>
        <p:nvSpPr>
          <p:cNvPr id="2" name="Slide Number Placeholder 1"/>
          <p:cNvSpPr>
            <a:spLocks noGrp="1"/>
          </p:cNvSpPr>
          <p:nvPr>
            <p:ph type="sldNum" sz="quarter" idx="4294967295"/>
          </p:nvPr>
        </p:nvSpPr>
        <p:spPr>
          <a:xfrm>
            <a:off x="11795125" y="6356350"/>
            <a:ext cx="396875" cy="365125"/>
          </a:xfrm>
        </p:spPr>
        <p:txBody>
          <a:bodyPr/>
          <a:lstStyle/>
          <a:p>
            <a:fld id="{1267BF92-073C-4ECE-B084-A7F2B13135E2}" type="slidenum">
              <a:rPr lang="en-US" smtClean="0"/>
              <a:t>11</a:t>
            </a:fld>
            <a:endParaRPr lang="en-US"/>
          </a:p>
        </p:txBody>
      </p:sp>
    </p:spTree>
    <p:extLst>
      <p:ext uri="{BB962C8B-B14F-4D97-AF65-F5344CB8AC3E}">
        <p14:creationId xmlns:p14="http://schemas.microsoft.com/office/powerpoint/2010/main" val="1469960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449985" y="861002"/>
            <a:ext cx="11153774" cy="4248150"/>
          </a:xfrm>
        </p:spPr>
        <p:txBody>
          <a:bodyPr>
            <a:normAutofit fontScale="90000"/>
          </a:bodyPr>
          <a:lstStyle/>
          <a:p>
            <a:pPr marL="0" marR="0">
              <a:spcBef>
                <a:spcPts val="0"/>
              </a:spcBef>
              <a:spcAft>
                <a:spcPts val="0"/>
              </a:spcAft>
            </a:pPr>
            <a:r>
              <a:rPr lang="en-US" sz="9600" b="1" dirty="0"/>
              <a:t>Next Webinar #5</a:t>
            </a:r>
            <a:br>
              <a:rPr lang="en-US" sz="9600" b="1" dirty="0"/>
            </a:br>
            <a:r>
              <a:rPr lang="en-US" dirty="0"/>
              <a:t> </a:t>
            </a:r>
            <a:r>
              <a:rPr lang="en-US" b="1" dirty="0">
                <a:latin typeface="Times New Roman" panose="02020603050405020304" pitchFamily="18" charset="0"/>
                <a:ea typeface="Calibri" panose="020F0502020204030204" pitchFamily="34" charset="0"/>
              </a:rPr>
              <a:t>Coordinated Approaches to Systemic Inclusion: </a:t>
            </a:r>
            <a:r>
              <a:rPr lang="en-US" b="1" dirty="0">
                <a:solidFill>
                  <a:srgbClr val="FF0000"/>
                </a:solidFill>
                <a:latin typeface="Times New Roman" panose="02020603050405020304" pitchFamily="18" charset="0"/>
                <a:ea typeface="Calibri" panose="020F0502020204030204" pitchFamily="34" charset="0"/>
              </a:rPr>
              <a:t>Building Pathways Out of Poverty</a:t>
            </a:r>
            <a:br>
              <a:rPr lang="en-US" dirty="0">
                <a:latin typeface="Calibri" panose="020F0502020204030204" pitchFamily="34" charset="0"/>
                <a:ea typeface="Calibri" panose="020F0502020204030204" pitchFamily="34" charset="0"/>
              </a:rPr>
            </a:br>
            <a:r>
              <a:rPr lang="en-US" sz="3200" dirty="0">
                <a:latin typeface="Times New Roman" panose="02020603050405020304" pitchFamily="18" charset="0"/>
                <a:ea typeface="Calibri" panose="020F0502020204030204" pitchFamily="34" charset="0"/>
              </a:rPr>
              <a:t> </a:t>
            </a:r>
            <a:br>
              <a:rPr lang="en-US" sz="3200" dirty="0">
                <a:latin typeface="Calibri" panose="020F0502020204030204" pitchFamily="34" charset="0"/>
                <a:ea typeface="Calibri" panose="020F0502020204030204" pitchFamily="34" charset="0"/>
              </a:rPr>
            </a:br>
            <a:endParaRPr lang="en-US" sz="9600" i="1" dirty="0"/>
          </a:p>
        </p:txBody>
      </p:sp>
      <p:sp>
        <p:nvSpPr>
          <p:cNvPr id="15" name="Subtitle 14"/>
          <p:cNvSpPr>
            <a:spLocks noGrp="1"/>
          </p:cNvSpPr>
          <p:nvPr>
            <p:ph type="subTitle" idx="1"/>
          </p:nvPr>
        </p:nvSpPr>
        <p:spPr>
          <a:xfrm>
            <a:off x="3767328" y="4313383"/>
            <a:ext cx="4714841" cy="1182162"/>
          </a:xfrm>
        </p:spPr>
        <p:txBody>
          <a:bodyPr>
            <a:normAutofit fontScale="85000" lnSpcReduction="20000"/>
          </a:bodyPr>
          <a:lstStyle/>
          <a:p>
            <a:endParaRPr lang="en-US" sz="2400" b="1" dirty="0">
              <a:ea typeface="Calibri" panose="020F0502020204030204" pitchFamily="34" charset="0"/>
            </a:endParaRPr>
          </a:p>
          <a:p>
            <a:r>
              <a:rPr lang="en-US" sz="2400" b="1" dirty="0">
                <a:ea typeface="Calibri" panose="020F0502020204030204" pitchFamily="34" charset="0"/>
              </a:rPr>
              <a:t>Thursday, June 25, 2020</a:t>
            </a:r>
            <a:r>
              <a:rPr lang="en-US" sz="2400" dirty="0">
                <a:ea typeface="Calibri" panose="020F0502020204030204" pitchFamily="34" charset="0"/>
              </a:rPr>
              <a:t> </a:t>
            </a:r>
          </a:p>
          <a:p>
            <a:r>
              <a:rPr lang="en-US" sz="2400" dirty="0">
                <a:ea typeface="Calibri" panose="020F0502020204030204" pitchFamily="34" charset="0"/>
              </a:rPr>
              <a:t>11PM to 12PM (EDT) </a:t>
            </a:r>
            <a:br>
              <a:rPr lang="en-US" sz="1200" dirty="0">
                <a:solidFill>
                  <a:srgbClr val="20509E"/>
                </a:solidFill>
                <a:latin typeface="Calibri" panose="020F0502020204030204" pitchFamily="34" charset="0"/>
                <a:ea typeface="Calibri" panose="020F0502020204030204" pitchFamily="34" charset="0"/>
              </a:rPr>
            </a:br>
            <a:endParaRPr lang="en-US" dirty="0"/>
          </a:p>
        </p:txBody>
      </p:sp>
      <p:sp>
        <p:nvSpPr>
          <p:cNvPr id="2" name="Slide Number Placeholder 1"/>
          <p:cNvSpPr>
            <a:spLocks noGrp="1"/>
          </p:cNvSpPr>
          <p:nvPr>
            <p:ph type="sldNum" sz="quarter" idx="4294967295"/>
          </p:nvPr>
        </p:nvSpPr>
        <p:spPr>
          <a:xfrm>
            <a:off x="11795125" y="6356350"/>
            <a:ext cx="396875" cy="365125"/>
          </a:xfrm>
        </p:spPr>
        <p:txBody>
          <a:bodyPr/>
          <a:lstStyle/>
          <a:p>
            <a:fld id="{1267BF92-073C-4ECE-B084-A7F2B13135E2}" type="slidenum">
              <a:rPr lang="en-US" smtClean="0"/>
              <a:t>12</a:t>
            </a:fld>
            <a:endParaRPr lang="en-US"/>
          </a:p>
        </p:txBody>
      </p:sp>
    </p:spTree>
    <p:extLst>
      <p:ext uri="{BB962C8B-B14F-4D97-AF65-F5344CB8AC3E}">
        <p14:creationId xmlns:p14="http://schemas.microsoft.com/office/powerpoint/2010/main" val="3256468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67BF92-073C-4ECE-B084-A7F2B13135E2}" type="slidenum">
              <a:rPr lang="en-US" smtClean="0"/>
              <a:t>13</a:t>
            </a:fld>
            <a:endParaRPr lang="en-US"/>
          </a:p>
        </p:txBody>
      </p:sp>
      <p:sp>
        <p:nvSpPr>
          <p:cNvPr id="21" name="Rectangle 20"/>
          <p:cNvSpPr/>
          <p:nvPr/>
        </p:nvSpPr>
        <p:spPr>
          <a:xfrm>
            <a:off x="3038764" y="258167"/>
            <a:ext cx="6096000" cy="6386364"/>
          </a:xfrm>
          <a:prstGeom prst="rect">
            <a:avLst/>
          </a:prstGeom>
        </p:spPr>
        <p:txBody>
          <a:bodyPr>
            <a:spAutoFit/>
          </a:bodyPr>
          <a:lstStyle/>
          <a:p>
            <a:pPr marL="285750" lvl="0" indent="-285750">
              <a:buFont typeface="Wingdings" panose="05000000000000000000" pitchFamily="2" charset="2"/>
              <a:buChar char="Ø"/>
            </a:pPr>
            <a:r>
              <a:rPr lang="en-US" sz="1700" dirty="0">
                <a:latin typeface="Calibri" panose="020F0502020204030204" pitchFamily="34" charset="0"/>
                <a:cs typeface="Calibri" panose="020F0502020204030204" pitchFamily="34" charset="0"/>
              </a:rPr>
              <a:t>Roger Rosen, CEO</a:t>
            </a:r>
          </a:p>
          <a:p>
            <a:pPr lvl="0"/>
            <a:r>
              <a:rPr lang="en-US" sz="1700" dirty="0">
                <a:latin typeface="Calibri" panose="020F0502020204030204" pitchFamily="34" charset="0"/>
                <a:cs typeface="Calibri" panose="020F0502020204030204" pitchFamily="34" charset="0"/>
              </a:rPr>
              <a:t>      Rosen Digital </a:t>
            </a:r>
          </a:p>
          <a:p>
            <a:pPr lvl="0"/>
            <a:r>
              <a:rPr lang="en-US"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hlinkClick r:id="rId2"/>
              </a:rPr>
              <a:t>rogerrosen@gmail.com</a:t>
            </a:r>
            <a:endParaRPr lang="en-US" sz="1700" dirty="0">
              <a:latin typeface="Calibri" panose="020F0502020204030204" pitchFamily="34" charset="0"/>
              <a:cs typeface="Calibri" panose="020F0502020204030204" pitchFamily="34" charset="0"/>
            </a:endParaRPr>
          </a:p>
          <a:p>
            <a:pPr lvl="0"/>
            <a:r>
              <a:rPr lang="en-US" sz="1700" b="1"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800) 237-9932 </a:t>
            </a:r>
          </a:p>
          <a:p>
            <a:pPr lvl="0"/>
            <a:endParaRPr lang="en-US" sz="1700" dirty="0">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Ø"/>
            </a:pPr>
            <a:r>
              <a:rPr lang="en-US" sz="1700" dirty="0">
                <a:latin typeface="Calibri" panose="020F0502020204030204" pitchFamily="34" charset="0"/>
                <a:cs typeface="Calibri" panose="020F0502020204030204" pitchFamily="34" charset="0"/>
              </a:rPr>
              <a:t>Maryam </a:t>
            </a:r>
            <a:r>
              <a:rPr lang="en-US" sz="1700" dirty="0" err="1">
                <a:latin typeface="Calibri" panose="020F0502020204030204" pitchFamily="34" charset="0"/>
                <a:cs typeface="Calibri" panose="020F0502020204030204" pitchFamily="34" charset="0"/>
              </a:rPr>
              <a:t>Moeinazad</a:t>
            </a:r>
            <a:r>
              <a:rPr lang="en-US" sz="1700" dirty="0">
                <a:latin typeface="Calibri" panose="020F0502020204030204" pitchFamily="34" charset="0"/>
                <a:cs typeface="Calibri" panose="020F0502020204030204" pitchFamily="34" charset="0"/>
              </a:rPr>
              <a:t>, Channel Manager</a:t>
            </a:r>
          </a:p>
          <a:p>
            <a:pPr lvl="0"/>
            <a:r>
              <a:rPr lang="en-US" sz="1700" dirty="0">
                <a:latin typeface="Calibri" panose="020F0502020204030204" pitchFamily="34" charset="0"/>
                <a:cs typeface="Calibri" panose="020F0502020204030204" pitchFamily="34" charset="0"/>
              </a:rPr>
              <a:t>      </a:t>
            </a:r>
            <a:r>
              <a:rPr lang="en-US" sz="1700" dirty="0" err="1">
                <a:latin typeface="Calibri" panose="020F0502020204030204" pitchFamily="34" charset="0"/>
                <a:cs typeface="Calibri" panose="020F0502020204030204" pitchFamily="34" charset="0"/>
              </a:rPr>
              <a:t>GoGuardian</a:t>
            </a:r>
            <a:endParaRPr lang="en-US" sz="1700" dirty="0">
              <a:latin typeface="Calibri" panose="020F0502020204030204" pitchFamily="34" charset="0"/>
              <a:cs typeface="Calibri" panose="020F0502020204030204" pitchFamily="34" charset="0"/>
            </a:endParaRPr>
          </a:p>
          <a:p>
            <a:pPr lvl="0"/>
            <a:r>
              <a:rPr lang="en-US"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hlinkClick r:id="rId3"/>
              </a:rPr>
              <a:t>Maryam@goguardian.com</a:t>
            </a:r>
            <a:endParaRPr lang="en-US" sz="1700" dirty="0">
              <a:latin typeface="Calibri" panose="020F0502020204030204" pitchFamily="34" charset="0"/>
              <a:cs typeface="Calibri" panose="020F0502020204030204" pitchFamily="34" charset="0"/>
            </a:endParaRPr>
          </a:p>
          <a:p>
            <a:r>
              <a:rPr lang="en-US" sz="1700" dirty="0">
                <a:latin typeface="Calibri" panose="020F0502020204030204" pitchFamily="34" charset="0"/>
                <a:cs typeface="Calibri" panose="020F0502020204030204" pitchFamily="34" charset="0"/>
              </a:rPr>
              <a:t>      (424) 296-4273</a:t>
            </a:r>
          </a:p>
          <a:p>
            <a:pPr marL="285750" lvl="0" indent="-285750">
              <a:buFont typeface="Wingdings" panose="05000000000000000000" pitchFamily="2" charset="2"/>
              <a:buChar char="Ø"/>
            </a:pPr>
            <a:endParaRPr lang="en-US" sz="1700" dirty="0">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Ø"/>
            </a:pPr>
            <a:r>
              <a:rPr lang="en-US" sz="1700" dirty="0">
                <a:latin typeface="Calibri" panose="020F0502020204030204" pitchFamily="34" charset="0"/>
                <a:cs typeface="Calibri" panose="020F0502020204030204" pitchFamily="34" charset="0"/>
              </a:rPr>
              <a:t>Susan Ballard, Past President</a:t>
            </a:r>
          </a:p>
          <a:p>
            <a:pPr lvl="0"/>
            <a:r>
              <a:rPr lang="en-US" sz="1700" dirty="0">
                <a:latin typeface="Calibri" panose="020F0502020204030204" pitchFamily="34" charset="0"/>
                <a:cs typeface="Calibri" panose="020F0502020204030204" pitchFamily="34" charset="0"/>
              </a:rPr>
              <a:t>      American Association of School Librarians    </a:t>
            </a:r>
          </a:p>
          <a:p>
            <a:pPr lvl="0"/>
            <a:r>
              <a:rPr lang="en-US" sz="1700" dirty="0">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hlinkClick r:id="rId4"/>
              </a:rPr>
              <a:t>sdballard@digitalequity.us</a:t>
            </a:r>
            <a:endParaRPr lang="en-US" sz="1700" dirty="0">
              <a:latin typeface="Calibri" panose="020F0502020204030204" pitchFamily="34" charset="0"/>
              <a:cs typeface="Calibri" panose="020F0502020204030204" pitchFamily="34" charset="0"/>
            </a:endParaRPr>
          </a:p>
          <a:p>
            <a:r>
              <a:rPr lang="en-US" sz="1700" dirty="0">
                <a:latin typeface="Calibri" panose="020F0502020204030204" pitchFamily="34" charset="0"/>
                <a:ea typeface="Calibri" panose="020F0502020204030204" pitchFamily="34" charset="0"/>
                <a:cs typeface="Calibri" panose="020F0502020204030204" pitchFamily="34" charset="0"/>
              </a:rPr>
              <a:t>     </a:t>
            </a:r>
            <a:r>
              <a:rPr lang="en-US" sz="1700" dirty="0"/>
              <a:t>(603) 247-8308</a:t>
            </a:r>
          </a:p>
          <a:p>
            <a:r>
              <a:rPr lang="en-US" sz="1700" dirty="0">
                <a:latin typeface="Calibri" panose="020F0502020204030204" pitchFamily="34" charset="0"/>
                <a:ea typeface="Calibri" panose="020F0502020204030204" pitchFamily="34" charset="0"/>
                <a:cs typeface="Calibri" panose="020F0502020204030204" pitchFamily="34" charset="0"/>
              </a:rPr>
              <a:t> </a:t>
            </a:r>
          </a:p>
          <a:p>
            <a:pPr marL="285750" indent="-285750">
              <a:lnSpc>
                <a:spcPct val="100000"/>
              </a:lnSpc>
              <a:buFont typeface="Wingdings" panose="05000000000000000000" pitchFamily="2" charset="2"/>
              <a:buChar char="Ø"/>
            </a:pPr>
            <a:r>
              <a:rPr lang="en-US" sz="1700" dirty="0">
                <a:latin typeface="Calibri" panose="020F0502020204030204" pitchFamily="34" charset="0"/>
                <a:ea typeface="Calibri" panose="020F0502020204030204" pitchFamily="34" charset="0"/>
                <a:cs typeface="Calibri" panose="020F0502020204030204" pitchFamily="34" charset="0"/>
              </a:rPr>
              <a:t>Dr. Robert McLaughlin, Executive Director</a:t>
            </a:r>
            <a:br>
              <a:rPr lang="en-US" sz="1700" dirty="0">
                <a:latin typeface="Calibri" panose="020F0502020204030204" pitchFamily="34" charset="0"/>
                <a:ea typeface="Calibri" panose="020F0502020204030204" pitchFamily="34" charset="0"/>
                <a:cs typeface="Calibri" panose="020F0502020204030204" pitchFamily="34" charset="0"/>
              </a:rPr>
            </a:br>
            <a:r>
              <a:rPr lang="en-US" sz="1700" dirty="0">
                <a:latin typeface="Calibri" panose="020F0502020204030204" pitchFamily="34" charset="0"/>
                <a:ea typeface="Calibri" panose="020F0502020204030204" pitchFamily="34" charset="0"/>
                <a:cs typeface="Calibri" panose="020F0502020204030204" pitchFamily="34" charset="0"/>
              </a:rPr>
              <a:t>National Collaborative for Digital Equity</a:t>
            </a:r>
          </a:p>
          <a:p>
            <a:pPr>
              <a:lnSpc>
                <a:spcPct val="100000"/>
              </a:lnSpc>
            </a:pPr>
            <a:r>
              <a:rPr lang="en-US" sz="1700" dirty="0">
                <a:latin typeface="Calibri" panose="020F0502020204030204" pitchFamily="34" charset="0"/>
                <a:ea typeface="Calibri" panose="020F0502020204030204" pitchFamily="34" charset="0"/>
                <a:cs typeface="Calibri" panose="020F0502020204030204" pitchFamily="34" charset="0"/>
              </a:rPr>
              <a:t>      </a:t>
            </a:r>
            <a:r>
              <a:rPr lang="en-US" sz="1700" dirty="0">
                <a:latin typeface="Calibri" panose="020F0502020204030204" pitchFamily="34" charset="0"/>
                <a:ea typeface="Calibri" panose="020F0502020204030204" pitchFamily="34" charset="0"/>
                <a:cs typeface="Calibri" panose="020F0502020204030204" pitchFamily="34" charset="0"/>
                <a:hlinkClick r:id="rId5"/>
              </a:rPr>
              <a:t>rmclaughlin@digitalequity.us</a:t>
            </a:r>
            <a:endParaRPr lang="en-US" sz="1700" dirty="0">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en-US" sz="1700" dirty="0">
                <a:latin typeface="Calibri" panose="020F0502020204030204" pitchFamily="34" charset="0"/>
                <a:cs typeface="Calibri" panose="020F0502020204030204" pitchFamily="34" charset="0"/>
              </a:rPr>
              <a:t>      (802) 249-1159</a:t>
            </a:r>
          </a:p>
          <a:p>
            <a:pPr marL="285750" indent="-285750">
              <a:lnSpc>
                <a:spcPct val="100000"/>
              </a:lnSpc>
              <a:buFont typeface="Wingdings" panose="05000000000000000000" pitchFamily="2" charset="2"/>
              <a:buChar char="Ø"/>
            </a:pPr>
            <a:endParaRPr lang="en-US" sz="17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0000"/>
              </a:lnSpc>
              <a:buFont typeface="Wingdings" panose="05000000000000000000" pitchFamily="2" charset="2"/>
              <a:buChar char="Ø"/>
            </a:pPr>
            <a:r>
              <a:rPr lang="en-US" sz="1700" dirty="0">
                <a:latin typeface="Calibri" panose="020F0502020204030204" pitchFamily="34" charset="0"/>
                <a:ea typeface="Calibri" panose="020F0502020204030204" pitchFamily="34" charset="0"/>
                <a:cs typeface="Calibri" panose="020F0502020204030204" pitchFamily="34" charset="0"/>
              </a:rPr>
              <a:t>Terry Lee, Community Affairs Specialist</a:t>
            </a:r>
            <a:br>
              <a:rPr lang="en-US" sz="1700" dirty="0">
                <a:latin typeface="Calibri" panose="020F0502020204030204" pitchFamily="34" charset="0"/>
                <a:ea typeface="Calibri" panose="020F0502020204030204" pitchFamily="34" charset="0"/>
                <a:cs typeface="Calibri" panose="020F0502020204030204" pitchFamily="34" charset="0"/>
              </a:rPr>
            </a:br>
            <a:r>
              <a:rPr lang="en-US" sz="1700" dirty="0">
                <a:latin typeface="Calibri" panose="020F0502020204030204" pitchFamily="34" charset="0"/>
                <a:ea typeface="Calibri" panose="020F0502020204030204" pitchFamily="34" charset="0"/>
                <a:cs typeface="Calibri" panose="020F0502020204030204" pitchFamily="34" charset="0"/>
              </a:rPr>
              <a:t>Federal Deposit Insurance Corporation – Atlanta Region</a:t>
            </a:r>
          </a:p>
          <a:p>
            <a:pPr>
              <a:lnSpc>
                <a:spcPct val="100000"/>
              </a:lnSpc>
            </a:pPr>
            <a:r>
              <a:rPr lang="en-US" sz="1700" dirty="0">
                <a:latin typeface="Calibri" panose="020F0502020204030204" pitchFamily="34" charset="0"/>
                <a:ea typeface="Calibri" panose="020F0502020204030204" pitchFamily="34" charset="0"/>
                <a:cs typeface="Calibri" panose="020F0502020204030204" pitchFamily="34" charset="0"/>
              </a:rPr>
              <a:t>      </a:t>
            </a:r>
            <a:r>
              <a:rPr lang="en-US" sz="1700" dirty="0">
                <a:latin typeface="Calibri" panose="020F0502020204030204" pitchFamily="34" charset="0"/>
                <a:ea typeface="Calibri" panose="020F0502020204030204" pitchFamily="34" charset="0"/>
                <a:cs typeface="Calibri" panose="020F0502020204030204" pitchFamily="34" charset="0"/>
                <a:hlinkClick r:id="rId6"/>
              </a:rPr>
              <a:t>telee@fdic.gov</a:t>
            </a:r>
            <a:r>
              <a:rPr lang="en-US" sz="1700" dirty="0">
                <a:latin typeface="Calibri" panose="020F0502020204030204" pitchFamily="34" charset="0"/>
                <a:ea typeface="Calibri" panose="020F0502020204030204" pitchFamily="34" charset="0"/>
                <a:cs typeface="Calibri" panose="020F0502020204030204" pitchFamily="34" charset="0"/>
              </a:rPr>
              <a:t> </a:t>
            </a:r>
          </a:p>
          <a:p>
            <a:pPr>
              <a:lnSpc>
                <a:spcPct val="100000"/>
              </a:lnSpc>
            </a:pPr>
            <a:r>
              <a:rPr lang="en-US" sz="1700" dirty="0">
                <a:latin typeface="Calibri" panose="020F0502020204030204" pitchFamily="34" charset="0"/>
                <a:ea typeface="Calibri" panose="020F0502020204030204" pitchFamily="34" charset="0"/>
                <a:cs typeface="Calibri" panose="020F0502020204030204" pitchFamily="34" charset="0"/>
              </a:rPr>
              <a:t>      (678) 916-2270	</a:t>
            </a:r>
          </a:p>
        </p:txBody>
      </p:sp>
    </p:spTree>
    <p:extLst>
      <p:ext uri="{BB962C8B-B14F-4D97-AF65-F5344CB8AC3E}">
        <p14:creationId xmlns:p14="http://schemas.microsoft.com/office/powerpoint/2010/main" val="2462714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267BF92-073C-4ECE-B084-A7F2B13135E2}" type="slidenum">
              <a:rPr lang="en-US" smtClean="0"/>
              <a:t>2</a:t>
            </a:fld>
            <a:endParaRPr lang="en-US"/>
          </a:p>
        </p:txBody>
      </p:sp>
      <p:sp>
        <p:nvSpPr>
          <p:cNvPr id="4" name="Title 3"/>
          <p:cNvSpPr>
            <a:spLocks noGrp="1"/>
          </p:cNvSpPr>
          <p:nvPr>
            <p:ph type="title"/>
          </p:nvPr>
        </p:nvSpPr>
        <p:spPr>
          <a:xfrm>
            <a:off x="332509" y="905164"/>
            <a:ext cx="5624755" cy="3149600"/>
          </a:xfrm>
        </p:spPr>
        <p:txBody>
          <a:bodyPr>
            <a:normAutofit/>
          </a:bodyPr>
          <a:lstStyle/>
          <a:p>
            <a:pPr marL="0" marR="0">
              <a:spcBef>
                <a:spcPts val="0"/>
              </a:spcBef>
              <a:spcAft>
                <a:spcPts val="0"/>
              </a:spcAft>
            </a:pPr>
            <a:r>
              <a:rPr lang="en-US" sz="2400" b="1" dirty="0"/>
              <a:t>Connecting the Digital Footprint </a:t>
            </a:r>
            <a:br>
              <a:rPr lang="en-US" sz="2000" b="1" dirty="0"/>
            </a:br>
            <a:br>
              <a:rPr lang="en-US" sz="2000" b="1" dirty="0"/>
            </a:br>
            <a:r>
              <a:rPr lang="en-US" sz="2000" u="sng" dirty="0"/>
              <a:t>upcoming webinar</a:t>
            </a:r>
            <a:br>
              <a:rPr lang="en-US" sz="2000" dirty="0"/>
            </a:br>
            <a:br>
              <a:rPr lang="en-US" sz="1600" dirty="0"/>
            </a:br>
            <a:r>
              <a:rPr lang="en-US" sz="1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Webinar</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#5</a:t>
            </a:r>
            <a:r>
              <a:rPr lang="en-US" sz="16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a:latin typeface="Times New Roman" panose="02020603050405020304" pitchFamily="18" charset="0"/>
                <a:ea typeface="Calibri" panose="020F0502020204030204" pitchFamily="34" charset="0"/>
              </a:rPr>
              <a:t>Coordinated Approaches to Systemic Inclusion: Building Pathways Out of Poverty</a:t>
            </a:r>
            <a:br>
              <a:rPr lang="en-US" sz="1600" b="1" dirty="0">
                <a:latin typeface="Times New Roman" panose="02020603050405020304" pitchFamily="18" charset="0"/>
                <a:ea typeface="Calibri" panose="020F0502020204030204" pitchFamily="34" charset="0"/>
              </a:rPr>
            </a:br>
            <a:r>
              <a:rPr lang="en-US" sz="1600" b="1" dirty="0">
                <a:latin typeface="Times New Roman" panose="02020603050405020304" pitchFamily="18" charset="0"/>
                <a:ea typeface="Calibri" panose="020F0502020204030204" pitchFamily="34" charset="0"/>
                <a:cs typeface="Times New Roman" panose="02020603050405020304" pitchFamily="18" charset="0"/>
              </a:rPr>
              <a:t>Thursday, June 25, 2020 </a:t>
            </a:r>
            <a:r>
              <a:rPr lang="en-US" sz="1600" dirty="0">
                <a:latin typeface="Times New Roman" panose="02020603050405020304" pitchFamily="18" charset="0"/>
                <a:ea typeface="Calibri" panose="020F0502020204030204" pitchFamily="34" charset="0"/>
                <a:cs typeface="Times New Roman" panose="02020603050405020304" pitchFamily="18" charset="0"/>
              </a:rPr>
              <a:t>– 11AM to 12PM (EDT)</a:t>
            </a:r>
            <a:br>
              <a:rPr lang="en-US" sz="1600" dirty="0">
                <a:latin typeface="Times New Roman" panose="02020603050405020304" pitchFamily="18" charset="0"/>
                <a:ea typeface="Calibri" panose="020F0502020204030204" pitchFamily="34" charset="0"/>
                <a:cs typeface="Times New Roman" panose="02020603050405020304" pitchFamily="18" charset="0"/>
              </a:rPr>
            </a:br>
            <a:r>
              <a:rPr lang="en-US" sz="1600" dirty="0">
                <a:latin typeface="Times New Roman" panose="02020603050405020304" pitchFamily="18" charset="0"/>
                <a:ea typeface="Calibri" panose="020F0502020204030204" pitchFamily="34" charset="0"/>
              </a:rPr>
              <a:t>Many LMI individuals and communities continue to experience </a:t>
            </a:r>
            <a:r>
              <a:rPr lang="en-US" sz="1600" dirty="0" err="1">
                <a:latin typeface="Times New Roman" panose="02020603050405020304" pitchFamily="18" charset="0"/>
                <a:ea typeface="Calibri" panose="020F0502020204030204" pitchFamily="34" charset="0"/>
              </a:rPr>
              <a:t>siloed</a:t>
            </a:r>
            <a:r>
              <a:rPr lang="en-US" sz="1600" dirty="0">
                <a:latin typeface="Times New Roman" panose="02020603050405020304" pitchFamily="18" charset="0"/>
                <a:ea typeface="Calibri" panose="020F0502020204030204" pitchFamily="34" charset="0"/>
              </a:rPr>
              <a:t> efforts with regard to financial, economic, educational and digital inclusion. Taking a more coordinated, systemic approach can strengthen pathways for LMI youths and families out of intergenerational poverty. </a:t>
            </a:r>
            <a:endParaRPr lang="en-US" sz="2000" dirty="0"/>
          </a:p>
        </p:txBody>
      </p:sp>
      <p:pic>
        <p:nvPicPr>
          <p:cNvPr id="5" name="Picture 2" descr="Running, Sprint, Cinder-Tr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605" y="1959058"/>
            <a:ext cx="485775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560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267BF92-073C-4ECE-B084-A7F2B13135E2}" type="slidenum">
              <a:rPr lang="en-US" smtClean="0"/>
              <a:t>3</a:t>
            </a:fld>
            <a:endParaRPr lang="en-US"/>
          </a:p>
        </p:txBody>
      </p:sp>
      <p:sp>
        <p:nvSpPr>
          <p:cNvPr id="3" name="Title 2"/>
          <p:cNvSpPr>
            <a:spLocks noGrp="1"/>
          </p:cNvSpPr>
          <p:nvPr>
            <p:ph type="title"/>
          </p:nvPr>
        </p:nvSpPr>
        <p:spPr>
          <a:xfrm>
            <a:off x="838200" y="775856"/>
            <a:ext cx="4831080" cy="720436"/>
          </a:xfrm>
        </p:spPr>
        <p:txBody>
          <a:bodyPr>
            <a:normAutofit/>
          </a:bodyPr>
          <a:lstStyle/>
          <a:p>
            <a:r>
              <a:rPr lang="en-US" b="1" dirty="0">
                <a:effectLst>
                  <a:outerShdw blurRad="38100" dist="38100" dir="2700000" algn="tl">
                    <a:srgbClr val="000000">
                      <a:alpha val="43137"/>
                    </a:srgbClr>
                  </a:outerShdw>
                </a:effectLst>
              </a:rPr>
              <a:t>Webinar Agenda:  </a:t>
            </a:r>
          </a:p>
        </p:txBody>
      </p:sp>
      <p:sp>
        <p:nvSpPr>
          <p:cNvPr id="7" name="Title 2"/>
          <p:cNvSpPr txBox="1">
            <a:spLocks/>
          </p:cNvSpPr>
          <p:nvPr/>
        </p:nvSpPr>
        <p:spPr>
          <a:xfrm>
            <a:off x="288867" y="831275"/>
            <a:ext cx="5929746" cy="6163086"/>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600" kern="1200" baseline="0">
                <a:solidFill>
                  <a:schemeClr val="accent4"/>
                </a:solidFill>
                <a:latin typeface="Merriweather" pitchFamily="2" charset="77"/>
                <a:ea typeface="+mj-ea"/>
                <a:cs typeface="+mj-cs"/>
              </a:defRPr>
            </a:lvl1pPr>
          </a:lstStyle>
          <a:p>
            <a:endParaRPr lang="en-US" sz="1800" dirty="0"/>
          </a:p>
          <a:p>
            <a:pPr marL="571500" indent="-571500">
              <a:buFont typeface="Wingdings" panose="05000000000000000000" pitchFamily="2" charset="2"/>
              <a:buChar char="q"/>
            </a:pPr>
            <a:r>
              <a:rPr lang="en-US" sz="1800" dirty="0">
                <a:solidFill>
                  <a:schemeClr val="tx1">
                    <a:lumMod val="75000"/>
                    <a:lumOff val="25000"/>
                  </a:schemeClr>
                </a:solidFill>
              </a:rPr>
              <a:t>Terry Lee:  	Welcome	</a:t>
            </a:r>
          </a:p>
          <a:p>
            <a:r>
              <a:rPr lang="en-US" sz="1800" dirty="0">
                <a:solidFill>
                  <a:schemeClr val="tx1">
                    <a:lumMod val="75000"/>
                    <a:lumOff val="25000"/>
                  </a:schemeClr>
                </a:solidFill>
              </a:rPr>
              <a:t>		Introductions</a:t>
            </a:r>
          </a:p>
          <a:p>
            <a:r>
              <a:rPr lang="en-US" sz="1800" dirty="0">
                <a:solidFill>
                  <a:schemeClr val="tx1">
                    <a:lumMod val="75000"/>
                    <a:lumOff val="25000"/>
                  </a:schemeClr>
                </a:solidFill>
              </a:rPr>
              <a:t>		Aim of Webinar  </a:t>
            </a:r>
          </a:p>
          <a:p>
            <a:endParaRPr lang="en-US" sz="1800" dirty="0">
              <a:solidFill>
                <a:schemeClr val="tx1">
                  <a:lumMod val="75000"/>
                  <a:lumOff val="25000"/>
                </a:schemeClr>
              </a:solidFill>
              <a:latin typeface="+mj-lt"/>
            </a:endParaRPr>
          </a:p>
          <a:p>
            <a:pPr marL="342900" marR="0" lvl="0" indent="-342900">
              <a:spcBef>
                <a:spcPts val="0"/>
              </a:spcBef>
              <a:spcAft>
                <a:spcPts val="0"/>
              </a:spcAft>
              <a:buFont typeface="Wingdings" panose="05000000000000000000" pitchFamily="2" charset="2"/>
              <a:buChar char="q"/>
            </a:pPr>
            <a:r>
              <a:rPr lang="en-US" sz="1800" dirty="0">
                <a:solidFill>
                  <a:schemeClr val="tx1">
                    <a:lumMod val="75000"/>
                    <a:lumOff val="25000"/>
                  </a:schemeClr>
                </a:solidFill>
                <a:latin typeface="+mj-lt"/>
                <a:ea typeface="Calibri" panose="020F0502020204030204" pitchFamily="34" charset="0"/>
              </a:rPr>
              <a:t> Roger Rosen: Lexile Level Learners </a:t>
            </a:r>
          </a:p>
          <a:p>
            <a:pPr marR="0" lvl="0">
              <a:spcBef>
                <a:spcPts val="0"/>
              </a:spcBef>
              <a:spcAft>
                <a:spcPts val="0"/>
              </a:spcAft>
            </a:pPr>
            <a:endParaRPr lang="en-US" sz="1800" dirty="0">
              <a:solidFill>
                <a:schemeClr val="tx1">
                  <a:lumMod val="75000"/>
                  <a:lumOff val="25000"/>
                </a:schemeClr>
              </a:solidFill>
              <a:latin typeface="+mj-lt"/>
              <a:ea typeface="Calibri" panose="020F0502020204030204" pitchFamily="34" charset="0"/>
            </a:endParaRPr>
          </a:p>
          <a:p>
            <a:pPr marL="342900" marR="0" lvl="0" indent="-342900">
              <a:spcBef>
                <a:spcPts val="0"/>
              </a:spcBef>
              <a:spcAft>
                <a:spcPts val="0"/>
              </a:spcAft>
              <a:buFont typeface="Wingdings" panose="05000000000000000000" pitchFamily="2" charset="2"/>
              <a:buChar char="q"/>
            </a:pPr>
            <a:r>
              <a:rPr lang="en-US" sz="1800" dirty="0">
                <a:solidFill>
                  <a:schemeClr val="tx1">
                    <a:lumMod val="75000"/>
                    <a:lumOff val="25000"/>
                  </a:schemeClr>
                </a:solidFill>
                <a:latin typeface="+mj-lt"/>
                <a:ea typeface="Calibri" panose="020F0502020204030204" pitchFamily="34" charset="0"/>
              </a:rPr>
              <a:t> </a:t>
            </a:r>
            <a:r>
              <a:rPr lang="en-US" sz="1600" dirty="0">
                <a:solidFill>
                  <a:schemeClr val="tx1">
                    <a:lumMod val="75000"/>
                    <a:lumOff val="25000"/>
                  </a:schemeClr>
                </a:solidFill>
                <a:latin typeface="+mj-lt"/>
                <a:ea typeface="Calibri" panose="020F0502020204030204" pitchFamily="34" charset="0"/>
              </a:rPr>
              <a:t>Maryam </a:t>
            </a:r>
            <a:r>
              <a:rPr lang="en-US" sz="1600" dirty="0" err="1">
                <a:solidFill>
                  <a:schemeClr val="tx1">
                    <a:lumMod val="75000"/>
                    <a:lumOff val="25000"/>
                  </a:schemeClr>
                </a:solidFill>
                <a:latin typeface="+mj-lt"/>
                <a:ea typeface="Calibri" panose="020F0502020204030204" pitchFamily="34" charset="0"/>
              </a:rPr>
              <a:t>Moeinazad</a:t>
            </a:r>
            <a:r>
              <a:rPr lang="en-US" sz="1600" dirty="0">
                <a:solidFill>
                  <a:schemeClr val="tx1">
                    <a:lumMod val="75000"/>
                    <a:lumOff val="25000"/>
                  </a:schemeClr>
                </a:solidFill>
                <a:latin typeface="+mj-lt"/>
                <a:ea typeface="Calibri" panose="020F0502020204030204" pitchFamily="34" charset="0"/>
              </a:rPr>
              <a:t>: Blended Learning Environment</a:t>
            </a:r>
          </a:p>
          <a:p>
            <a:pPr marR="0" lvl="0">
              <a:spcBef>
                <a:spcPts val="0"/>
              </a:spcBef>
              <a:spcAft>
                <a:spcPts val="0"/>
              </a:spcAft>
            </a:pPr>
            <a:endParaRPr lang="en-US" sz="1800" dirty="0">
              <a:solidFill>
                <a:schemeClr val="tx1">
                  <a:lumMod val="75000"/>
                  <a:lumOff val="25000"/>
                </a:schemeClr>
              </a:solidFill>
              <a:latin typeface="+mj-lt"/>
              <a:ea typeface="Calibri" panose="020F0502020204030204" pitchFamily="34" charset="0"/>
            </a:endParaRPr>
          </a:p>
          <a:p>
            <a:pPr marL="342900" marR="0" lvl="0" indent="-342900">
              <a:spcBef>
                <a:spcPts val="0"/>
              </a:spcBef>
              <a:spcAft>
                <a:spcPts val="0"/>
              </a:spcAft>
              <a:buFont typeface="Wingdings" panose="05000000000000000000" pitchFamily="2" charset="2"/>
              <a:buChar char="q"/>
            </a:pPr>
            <a:r>
              <a:rPr lang="en-US" sz="1800" dirty="0">
                <a:solidFill>
                  <a:schemeClr val="tx1">
                    <a:lumMod val="75000"/>
                    <a:lumOff val="25000"/>
                  </a:schemeClr>
                </a:solidFill>
                <a:latin typeface="+mj-lt"/>
                <a:ea typeface="Calibri" panose="020F0502020204030204" pitchFamily="34" charset="0"/>
              </a:rPr>
              <a:t>  Susan Ballard: </a:t>
            </a:r>
            <a:r>
              <a:rPr lang="en-US" sz="1600" dirty="0">
                <a:solidFill>
                  <a:schemeClr val="tx1">
                    <a:lumMod val="75000"/>
                    <a:lumOff val="25000"/>
                  </a:schemeClr>
                </a:solidFill>
                <a:latin typeface="+mj-lt"/>
                <a:ea typeface="Calibri" panose="020F0502020204030204" pitchFamily="34" charset="0"/>
              </a:rPr>
              <a:t>Digital Learners and Cyber Safety</a:t>
            </a:r>
          </a:p>
          <a:p>
            <a:pPr marR="0" lvl="0">
              <a:spcBef>
                <a:spcPts val="0"/>
              </a:spcBef>
              <a:spcAft>
                <a:spcPts val="0"/>
              </a:spcAft>
            </a:pPr>
            <a:endParaRPr lang="en-US" sz="1800" dirty="0">
              <a:solidFill>
                <a:schemeClr val="tx1">
                  <a:lumMod val="75000"/>
                  <a:lumOff val="25000"/>
                </a:schemeClr>
              </a:solidFill>
              <a:latin typeface="+mj-lt"/>
              <a:ea typeface="Calibri" panose="020F0502020204030204" pitchFamily="34" charset="0"/>
            </a:endParaRPr>
          </a:p>
          <a:p>
            <a:pPr marL="342900" indent="-342900">
              <a:spcBef>
                <a:spcPts val="0"/>
              </a:spcBef>
              <a:buFont typeface="Wingdings" panose="05000000000000000000" pitchFamily="2" charset="2"/>
              <a:buChar char="q"/>
            </a:pPr>
            <a:r>
              <a:rPr lang="en-US" sz="1800" dirty="0">
                <a:solidFill>
                  <a:schemeClr val="tx1">
                    <a:lumMod val="75000"/>
                    <a:lumOff val="25000"/>
                  </a:schemeClr>
                </a:solidFill>
                <a:latin typeface="+mj-lt"/>
                <a:ea typeface="Calibri" panose="020F0502020204030204" pitchFamily="34" charset="0"/>
              </a:rPr>
              <a:t>  Bob McLaughlin: Equitable Access </a:t>
            </a:r>
          </a:p>
          <a:p>
            <a:pPr marR="0" lvl="0">
              <a:spcBef>
                <a:spcPts val="0"/>
              </a:spcBef>
              <a:spcAft>
                <a:spcPts val="0"/>
              </a:spcAft>
            </a:pPr>
            <a:r>
              <a:rPr lang="en-US" sz="1800" dirty="0">
                <a:solidFill>
                  <a:schemeClr val="tx1">
                    <a:lumMod val="75000"/>
                    <a:lumOff val="25000"/>
                  </a:schemeClr>
                </a:solidFill>
                <a:latin typeface="Times New Roman" panose="02020603050405020304" pitchFamily="18" charset="0"/>
                <a:ea typeface="Calibri" panose="020F0502020204030204" pitchFamily="34" charset="0"/>
              </a:rPr>
              <a:t>                     </a:t>
            </a:r>
            <a:endParaRPr lang="en-US" sz="1600" dirty="0">
              <a:solidFill>
                <a:schemeClr val="tx1">
                  <a:lumMod val="75000"/>
                  <a:lumOff val="25000"/>
                </a:schemeClr>
              </a:solidFill>
              <a:latin typeface="Calibri" panose="020F0502020204030204" pitchFamily="34" charset="0"/>
              <a:ea typeface="Calibri" panose="020F0502020204030204" pitchFamily="34" charset="0"/>
            </a:endParaRPr>
          </a:p>
          <a:p>
            <a:pPr marL="285750" indent="-285750">
              <a:buFont typeface="Wingdings" panose="05000000000000000000" pitchFamily="2" charset="2"/>
              <a:buChar char="q"/>
            </a:pPr>
            <a:r>
              <a:rPr lang="en-US" sz="1800" dirty="0">
                <a:solidFill>
                  <a:schemeClr val="tx1">
                    <a:lumMod val="75000"/>
                    <a:lumOff val="25000"/>
                  </a:schemeClr>
                </a:solidFill>
              </a:rPr>
              <a:t>   Q &amp; A</a:t>
            </a:r>
          </a:p>
          <a:p>
            <a:pPr marL="571500" indent="-571500">
              <a:buFont typeface="Wingdings" panose="05000000000000000000" pitchFamily="2" charset="2"/>
              <a:buChar char="ü"/>
            </a:pPr>
            <a:endParaRPr lang="en-US" sz="1800" dirty="0">
              <a:solidFill>
                <a:schemeClr val="tx1">
                  <a:lumMod val="75000"/>
                  <a:lumOff val="25000"/>
                </a:schemeClr>
              </a:solidFill>
            </a:endParaRPr>
          </a:p>
          <a:p>
            <a:pPr marL="285750" indent="-285750">
              <a:buFont typeface="Wingdings" panose="05000000000000000000" pitchFamily="2" charset="2"/>
              <a:buChar char="q"/>
            </a:pPr>
            <a:r>
              <a:rPr lang="en-US" sz="1800" dirty="0">
                <a:solidFill>
                  <a:schemeClr val="tx1">
                    <a:lumMod val="75000"/>
                    <a:lumOff val="25000"/>
                  </a:schemeClr>
                </a:solidFill>
              </a:rPr>
              <a:t>   Webinar #5 Announcement </a:t>
            </a:r>
          </a:p>
          <a:p>
            <a:endParaRPr lang="en-US" sz="1800" dirty="0">
              <a:solidFill>
                <a:schemeClr val="tx1">
                  <a:lumMod val="75000"/>
                  <a:lumOff val="25000"/>
                </a:schemeClr>
              </a:solidFill>
            </a:endParaRPr>
          </a:p>
          <a:p>
            <a:pPr marL="285750" indent="-285750">
              <a:buFont typeface="Wingdings" panose="05000000000000000000" pitchFamily="2" charset="2"/>
              <a:buChar char="q"/>
            </a:pPr>
            <a:r>
              <a:rPr lang="en-US" sz="1800" dirty="0">
                <a:solidFill>
                  <a:schemeClr val="tx1">
                    <a:lumMod val="75000"/>
                    <a:lumOff val="25000"/>
                  </a:schemeClr>
                </a:solidFill>
              </a:rPr>
              <a:t>   Adjourn</a:t>
            </a:r>
          </a:p>
          <a:p>
            <a:endParaRPr lang="en-US" sz="1800" dirty="0"/>
          </a:p>
          <a:p>
            <a:endParaRPr lang="en-US" sz="1800" dirty="0"/>
          </a:p>
          <a:p>
            <a:pPr marL="571500" indent="-571500">
              <a:buFont typeface="Wingdings" panose="05000000000000000000" pitchFamily="2" charset="2"/>
              <a:buChar char="ü"/>
            </a:pPr>
            <a:endParaRPr lang="en-US" sz="1800" dirty="0"/>
          </a:p>
          <a:p>
            <a:pPr marL="571500" indent="-571500">
              <a:buFont typeface="Wingdings" panose="05000000000000000000" pitchFamily="2" charset="2"/>
              <a:buChar char="ü"/>
            </a:pPr>
            <a:endParaRPr lang="en-US" sz="1800" dirty="0"/>
          </a:p>
        </p:txBody>
      </p:sp>
    </p:spTree>
    <p:extLst>
      <p:ext uri="{BB962C8B-B14F-4D97-AF65-F5344CB8AC3E}">
        <p14:creationId xmlns:p14="http://schemas.microsoft.com/office/powerpoint/2010/main" val="2532629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267BF92-073C-4ECE-B084-A7F2B13135E2}" type="slidenum">
              <a:rPr lang="en-US" smtClean="0"/>
              <a:t>4</a:t>
            </a:fld>
            <a:endParaRPr lang="en-US"/>
          </a:p>
        </p:txBody>
      </p:sp>
      <p:sp>
        <p:nvSpPr>
          <p:cNvPr id="4" name="Title 3"/>
          <p:cNvSpPr>
            <a:spLocks noGrp="1"/>
          </p:cNvSpPr>
          <p:nvPr>
            <p:ph type="title"/>
          </p:nvPr>
        </p:nvSpPr>
        <p:spPr>
          <a:xfrm>
            <a:off x="837883" y="1148960"/>
            <a:ext cx="4831080" cy="5437866"/>
          </a:xfrm>
        </p:spPr>
        <p:txBody>
          <a:bodyPr>
            <a:normAutofit fontScale="90000"/>
          </a:bodyPr>
          <a:lstStyle/>
          <a:p>
            <a:pPr marL="0" marR="0">
              <a:spcBef>
                <a:spcPts val="0"/>
              </a:spcBef>
              <a:spcAft>
                <a:spcPts val="0"/>
              </a:spcAft>
            </a:pPr>
            <a:r>
              <a:rPr lang="en-US" sz="2000" b="1" dirty="0">
                <a:latin typeface="Times New Roman" panose="02020603050405020304" pitchFamily="18" charset="0"/>
                <a:ea typeface="Calibri" panose="020F0502020204030204" pitchFamily="34" charset="0"/>
              </a:rPr>
              <a:t>Financial and Economic Inclusion Resources Promoted Through Digital Supports:</a:t>
            </a:r>
            <a:br>
              <a:rPr lang="en-US" sz="1600" b="1" dirty="0">
                <a:latin typeface="Calibri" panose="020F0502020204030204" pitchFamily="34" charset="0"/>
                <a:ea typeface="Calibri" panose="020F0502020204030204" pitchFamily="34" charset="0"/>
              </a:rPr>
            </a:br>
            <a:r>
              <a:rPr lang="en-US" sz="2000" b="1" dirty="0">
                <a:solidFill>
                  <a:srgbClr val="FF0000"/>
                </a:solidFill>
                <a:latin typeface="Times New Roman" panose="02020603050405020304" pitchFamily="18" charset="0"/>
                <a:ea typeface="Calibri" panose="020F0502020204030204" pitchFamily="34" charset="0"/>
              </a:rPr>
              <a:t>Low-and-Moderate Income (LMI) Learners Safety Net</a:t>
            </a:r>
            <a:br>
              <a:rPr lang="en-US" sz="1600" dirty="0">
                <a:latin typeface="Calibri" panose="020F0502020204030204" pitchFamily="34" charset="0"/>
                <a:ea typeface="Calibri" panose="020F0502020204030204" pitchFamily="34" charset="0"/>
              </a:rPr>
            </a:br>
            <a:br>
              <a:rPr lang="en-US" sz="1800" dirty="0">
                <a:latin typeface="Calibri" panose="020F0502020204030204" pitchFamily="34" charset="0"/>
                <a:ea typeface="Calibri" panose="020F0502020204030204" pitchFamily="34" charset="0"/>
              </a:rPr>
            </a:br>
            <a:r>
              <a:rPr lang="en-US" sz="2000" b="1" dirty="0">
                <a:latin typeface="Times New Roman" panose="02020603050405020304" pitchFamily="18" charset="0"/>
                <a:ea typeface="Calibri" panose="020F0502020204030204" pitchFamily="34" charset="0"/>
              </a:rPr>
              <a:t>Moderator:</a:t>
            </a:r>
            <a:r>
              <a:rPr lang="en-US" sz="2000" dirty="0">
                <a:latin typeface="Times New Roman" panose="02020603050405020304" pitchFamily="18" charset="0"/>
                <a:ea typeface="Calibri" panose="020F0502020204030204" pitchFamily="34" charset="0"/>
              </a:rPr>
              <a:t> Terry Lee, Community Affairs Specialist, Federal Deposit Insurance Corporation – Atlanta Region </a:t>
            </a:r>
            <a:br>
              <a:rPr lang="en-US" sz="2000" dirty="0">
                <a:latin typeface="Calibri" panose="020F0502020204030204" pitchFamily="34" charset="0"/>
                <a:ea typeface="Calibri" panose="020F0502020204030204" pitchFamily="34" charset="0"/>
              </a:rPr>
            </a:br>
            <a:br>
              <a:rPr lang="en-US" sz="2000" dirty="0">
                <a:latin typeface="Calibri" panose="020F0502020204030204" pitchFamily="34" charset="0"/>
                <a:ea typeface="Calibri" panose="020F0502020204030204" pitchFamily="34" charset="0"/>
              </a:rPr>
            </a:br>
            <a:r>
              <a:rPr lang="en-US" sz="2000" b="1" dirty="0">
                <a:latin typeface="Times New Roman" panose="02020603050405020304" pitchFamily="18" charset="0"/>
                <a:ea typeface="Calibri" panose="020F0502020204030204" pitchFamily="34" charset="0"/>
                <a:cs typeface="Times New Roman" panose="02020603050405020304" pitchFamily="18" charset="0"/>
              </a:rPr>
              <a:t>Panelists:</a:t>
            </a:r>
            <a:br>
              <a:rPr lang="en-US" sz="2000" dirty="0">
                <a:latin typeface="Calibri" panose="020F0502020204030204" pitchFamily="34" charset="0"/>
                <a:ea typeface="Calibri" panose="020F0502020204030204" pitchFamily="34" charset="0"/>
              </a:rPr>
            </a:br>
            <a:r>
              <a:rPr lang="en-US" sz="2000" dirty="0">
                <a:latin typeface="Times New Roman" panose="02020603050405020304" pitchFamily="18" charset="0"/>
                <a:ea typeface="Calibri" panose="020F0502020204030204" pitchFamily="34" charset="0"/>
              </a:rPr>
              <a:t>Roger Rosen, CEO</a:t>
            </a:r>
            <a:br>
              <a:rPr lang="en-US" sz="2000" dirty="0">
                <a:latin typeface="Times New Roman" panose="02020603050405020304" pitchFamily="18" charset="0"/>
                <a:ea typeface="Calibri" panose="020F0502020204030204" pitchFamily="34" charset="0"/>
              </a:rPr>
            </a:br>
            <a:r>
              <a:rPr lang="en-US" sz="2000" u="sng" dirty="0">
                <a:solidFill>
                  <a:srgbClr val="0563C1"/>
                </a:solidFill>
                <a:latin typeface="Times New Roman" panose="02020603050405020304" pitchFamily="18" charset="0"/>
                <a:ea typeface="Calibri" panose="020F0502020204030204" pitchFamily="34" charset="0"/>
                <a:hlinkClick r:id="rId2"/>
              </a:rPr>
              <a:t>Rosen Digital </a:t>
            </a:r>
            <a:br>
              <a:rPr lang="en-US" sz="1800" dirty="0">
                <a:latin typeface="Calibri" panose="020F0502020204030204" pitchFamily="34" charset="0"/>
                <a:ea typeface="Calibri" panose="020F0502020204030204" pitchFamily="34" charset="0"/>
              </a:rPr>
            </a:br>
            <a:br>
              <a:rPr lang="en-US" sz="1800" dirty="0">
                <a:latin typeface="Calibri" panose="020F0502020204030204" pitchFamily="34" charset="0"/>
                <a:ea typeface="Calibri" panose="020F0502020204030204" pitchFamily="34" charset="0"/>
              </a:rPr>
            </a:br>
            <a:r>
              <a:rPr lang="en-US" sz="2000" dirty="0">
                <a:solidFill>
                  <a:srgbClr val="0563C1"/>
                </a:solidFill>
                <a:latin typeface="Times New Roman" panose="02020603050405020304" pitchFamily="18" charset="0"/>
                <a:ea typeface="Calibri" panose="020F0502020204030204" pitchFamily="34" charset="0"/>
              </a:rPr>
              <a:t>Maryam </a:t>
            </a:r>
            <a:r>
              <a:rPr lang="en-US" sz="2000" dirty="0" err="1">
                <a:solidFill>
                  <a:srgbClr val="0563C1"/>
                </a:solidFill>
                <a:latin typeface="Times New Roman" panose="02020603050405020304" pitchFamily="18" charset="0"/>
                <a:ea typeface="Calibri" panose="020F0502020204030204" pitchFamily="34" charset="0"/>
              </a:rPr>
              <a:t>Moeinazad</a:t>
            </a:r>
            <a:r>
              <a:rPr lang="en-US" sz="2000" dirty="0">
                <a:solidFill>
                  <a:srgbClr val="0563C1"/>
                </a:solidFill>
                <a:latin typeface="Times New Roman" panose="02020603050405020304" pitchFamily="18" charset="0"/>
                <a:ea typeface="Calibri" panose="020F0502020204030204" pitchFamily="34" charset="0"/>
              </a:rPr>
              <a:t>, </a:t>
            </a:r>
            <a:r>
              <a:rPr lang="en-US" sz="2000">
                <a:solidFill>
                  <a:srgbClr val="0563C1"/>
                </a:solidFill>
                <a:latin typeface="Times New Roman" panose="02020603050405020304" pitchFamily="18" charset="0"/>
                <a:ea typeface="Calibri" panose="020F0502020204030204" pitchFamily="34" charset="0"/>
              </a:rPr>
              <a:t>Channel Manager </a:t>
            </a:r>
            <a:r>
              <a:rPr lang="en-US" sz="2000" u="sng" dirty="0" err="1">
                <a:solidFill>
                  <a:srgbClr val="0563C1"/>
                </a:solidFill>
                <a:latin typeface="Times New Roman" panose="02020603050405020304" pitchFamily="18" charset="0"/>
                <a:ea typeface="Calibri" panose="020F0502020204030204" pitchFamily="34" charset="0"/>
              </a:rPr>
              <a:t>GoGuardian</a:t>
            </a:r>
            <a:r>
              <a:rPr lang="en-US" sz="2000" u="sng" dirty="0">
                <a:latin typeface="Times New Roman" panose="02020603050405020304" pitchFamily="18" charset="0"/>
                <a:ea typeface="Calibri" panose="020F0502020204030204" pitchFamily="34" charset="0"/>
              </a:rPr>
              <a:t> </a:t>
            </a:r>
            <a:r>
              <a:rPr lang="en-US" sz="2000" dirty="0">
                <a:latin typeface="Times New Roman" panose="02020603050405020304" pitchFamily="18" charset="0"/>
                <a:ea typeface="Calibri" panose="020F0502020204030204" pitchFamily="34" charset="0"/>
              </a:rPr>
              <a:t>    </a:t>
            </a:r>
            <a:br>
              <a:rPr lang="en-US" sz="2000" dirty="0">
                <a:latin typeface="Times New Roman" panose="02020603050405020304" pitchFamily="18" charset="0"/>
                <a:ea typeface="Calibri" panose="020F0502020204030204" pitchFamily="34" charset="0"/>
              </a:rPr>
            </a:br>
            <a:br>
              <a:rPr lang="en-US" sz="2000" dirty="0">
                <a:latin typeface="Times New Roman" panose="02020603050405020304" pitchFamily="18" charset="0"/>
                <a:ea typeface="Calibri" panose="020F0502020204030204" pitchFamily="34" charset="0"/>
              </a:rPr>
            </a:br>
            <a:r>
              <a:rPr lang="en-US" sz="2000" dirty="0">
                <a:latin typeface="Times New Roman" panose="02020603050405020304" pitchFamily="18" charset="0"/>
                <a:ea typeface="Calibri" panose="020F0502020204030204" pitchFamily="34" charset="0"/>
              </a:rPr>
              <a:t>Susan Ballard, Vice President, National Collaborative for Digital Equity (past president), </a:t>
            </a:r>
            <a:r>
              <a:rPr lang="en-US" sz="2000" u="sng" dirty="0">
                <a:solidFill>
                  <a:srgbClr val="0563C1"/>
                </a:solidFill>
                <a:latin typeface="Times New Roman" panose="02020603050405020304" pitchFamily="18" charset="0"/>
                <a:ea typeface="Calibri" panose="020F0502020204030204" pitchFamily="34" charset="0"/>
                <a:hlinkClick r:id="rId3"/>
              </a:rPr>
              <a:t>American Association of School Librarians</a:t>
            </a:r>
            <a:r>
              <a:rPr lang="en-US" sz="2000" dirty="0">
                <a:latin typeface="Times New Roman" panose="02020603050405020304" pitchFamily="18" charset="0"/>
                <a:ea typeface="Calibri" panose="020F0502020204030204" pitchFamily="34" charset="0"/>
              </a:rPr>
              <a:t> </a:t>
            </a:r>
            <a:br>
              <a:rPr lang="en-US" sz="1800" dirty="0">
                <a:latin typeface="Calibri" panose="020F0502020204030204" pitchFamily="34" charset="0"/>
                <a:ea typeface="Calibri" panose="020F0502020204030204" pitchFamily="34" charset="0"/>
              </a:rPr>
            </a:br>
            <a:br>
              <a:rPr lang="en-US" sz="1800" dirty="0">
                <a:latin typeface="Calibri" panose="020F0502020204030204" pitchFamily="34" charset="0"/>
                <a:ea typeface="Calibri" panose="020F0502020204030204" pitchFamily="34" charset="0"/>
              </a:rPr>
            </a:br>
            <a:r>
              <a:rPr lang="en-US" sz="2000" dirty="0">
                <a:latin typeface="Times New Roman" panose="02020603050405020304" pitchFamily="18" charset="0"/>
                <a:ea typeface="Calibri" panose="020F0502020204030204" pitchFamily="34" charset="0"/>
              </a:rPr>
              <a:t>Bob McLaughlin, Executive Director</a:t>
            </a:r>
            <a:br>
              <a:rPr lang="en-US" sz="2000" dirty="0">
                <a:latin typeface="Times New Roman" panose="02020603050405020304" pitchFamily="18" charset="0"/>
                <a:ea typeface="Calibri" panose="020F0502020204030204" pitchFamily="34" charset="0"/>
              </a:rPr>
            </a:br>
            <a:r>
              <a:rPr lang="en-US" sz="2000" u="sng" dirty="0">
                <a:solidFill>
                  <a:srgbClr val="0000FF"/>
                </a:solidFill>
                <a:latin typeface="Times New Roman" panose="02020603050405020304" pitchFamily="18" charset="0"/>
                <a:ea typeface="Calibri" panose="020F0502020204030204" pitchFamily="34" charset="0"/>
                <a:hlinkClick r:id="rId4"/>
              </a:rPr>
              <a:t>National Collaborative for Digital Equity </a:t>
            </a:r>
            <a:br>
              <a:rPr lang="en-US" sz="1800" dirty="0">
                <a:latin typeface="Calibri" panose="020F0502020204030204" pitchFamily="34" charset="0"/>
                <a:ea typeface="Calibri" panose="020F0502020204030204" pitchFamily="34" charset="0"/>
              </a:rPr>
            </a:br>
            <a:br>
              <a:rPr lang="en-US" sz="2000" dirty="0">
                <a:latin typeface="Calibri" panose="020F0502020204030204" pitchFamily="34" charset="0"/>
                <a:ea typeface="Calibri" panose="020F0502020204030204" pitchFamily="34" charset="0"/>
              </a:rPr>
            </a:br>
            <a:endParaRPr lang="en-US" sz="2000" dirty="0"/>
          </a:p>
        </p:txBody>
      </p:sp>
    </p:spTree>
    <p:extLst>
      <p:ext uri="{BB962C8B-B14F-4D97-AF65-F5344CB8AC3E}">
        <p14:creationId xmlns:p14="http://schemas.microsoft.com/office/powerpoint/2010/main" val="3931838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386840" y="988292"/>
            <a:ext cx="9144000" cy="3399166"/>
          </a:xfrm>
        </p:spPr>
        <p:txBody>
          <a:bodyPr>
            <a:normAutofit fontScale="90000"/>
          </a:bodyPr>
          <a:lstStyle/>
          <a:p>
            <a:r>
              <a:rPr lang="en-US" b="1" dirty="0">
                <a:solidFill>
                  <a:srgbClr val="FF0000"/>
                </a:solidFill>
              </a:rPr>
              <a:t>The views expressed in this presentation are the presenters and do not necessarily represent the views of the </a:t>
            </a:r>
            <a:r>
              <a:rPr lang="en-US" b="1" dirty="0"/>
              <a:t>Federal Deposit Insurance Corporation</a:t>
            </a:r>
          </a:p>
        </p:txBody>
      </p:sp>
      <p:sp>
        <p:nvSpPr>
          <p:cNvPr id="2" name="Slide Number Placeholder 1"/>
          <p:cNvSpPr>
            <a:spLocks noGrp="1"/>
          </p:cNvSpPr>
          <p:nvPr>
            <p:ph type="sldNum" sz="quarter" idx="4294967295"/>
          </p:nvPr>
        </p:nvSpPr>
        <p:spPr>
          <a:xfrm>
            <a:off x="11795125" y="6356350"/>
            <a:ext cx="396875" cy="365125"/>
          </a:xfrm>
        </p:spPr>
        <p:txBody>
          <a:bodyPr/>
          <a:lstStyle/>
          <a:p>
            <a:fld id="{1267BF92-073C-4ECE-B084-A7F2B13135E2}" type="slidenum">
              <a:rPr lang="en-US" smtClean="0"/>
              <a:t>5</a:t>
            </a:fld>
            <a:endParaRPr lang="en-US"/>
          </a:p>
        </p:txBody>
      </p:sp>
    </p:spTree>
    <p:extLst>
      <p:ext uri="{BB962C8B-B14F-4D97-AF65-F5344CB8AC3E}">
        <p14:creationId xmlns:p14="http://schemas.microsoft.com/office/powerpoint/2010/main" val="3910466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267BF92-073C-4ECE-B084-A7F2B13135E2}" type="slidenum">
              <a:rPr lang="en-US" smtClean="0"/>
              <a:t>6</a:t>
            </a:fld>
            <a:endParaRPr lang="en-US"/>
          </a:p>
        </p:txBody>
      </p:sp>
      <p:sp>
        <p:nvSpPr>
          <p:cNvPr id="2" name="Title 1"/>
          <p:cNvSpPr>
            <a:spLocks noGrp="1"/>
          </p:cNvSpPr>
          <p:nvPr>
            <p:ph type="title"/>
          </p:nvPr>
        </p:nvSpPr>
        <p:spPr>
          <a:xfrm>
            <a:off x="0" y="1232522"/>
            <a:ext cx="6271491" cy="1325563"/>
          </a:xfrm>
        </p:spPr>
        <p:txBody>
          <a:bodyPr>
            <a:normAutofit/>
          </a:bodyPr>
          <a:lstStyle/>
          <a:p>
            <a:r>
              <a:rPr lang="en-US" b="1" dirty="0">
                <a:effectLst>
                  <a:outerShdw blurRad="38100" dist="38100" dir="2700000" algn="tl">
                    <a:srgbClr val="000000">
                      <a:alpha val="43137"/>
                    </a:srgbClr>
                  </a:outerShdw>
                </a:effectLst>
              </a:rPr>
              <a:t>Terry Lee: Aim of Webinar </a:t>
            </a:r>
          </a:p>
        </p:txBody>
      </p:sp>
      <p:pic>
        <p:nvPicPr>
          <p:cNvPr id="8194" name="Picture 2" descr="Edit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02" y="3639127"/>
            <a:ext cx="2390890" cy="2390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44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71520-4649-4A3B-8250-5F7C48D0E194}"/>
              </a:ext>
            </a:extLst>
          </p:cNvPr>
          <p:cNvSpPr>
            <a:spLocks noGrp="1"/>
          </p:cNvSpPr>
          <p:nvPr>
            <p:ph type="title"/>
          </p:nvPr>
        </p:nvSpPr>
        <p:spPr>
          <a:xfrm>
            <a:off x="930562" y="637062"/>
            <a:ext cx="12138891" cy="695375"/>
          </a:xfrm>
        </p:spPr>
        <p:txBody>
          <a:bodyPr>
            <a:normAutofit fontScale="90000"/>
          </a:bodyPr>
          <a:lstStyle/>
          <a:p>
            <a:pPr algn="ct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br>
              <a:rPr lang="en-US" b="1" dirty="0">
                <a:solidFill>
                  <a:schemeClr val="bg1"/>
                </a:solidFill>
                <a:latin typeface="+mj-lt"/>
              </a:rPr>
            </a:br>
            <a:r>
              <a:rPr lang="en-US" sz="4400" b="1" dirty="0">
                <a:solidFill>
                  <a:schemeClr val="accent6"/>
                </a:solidFill>
                <a:effectLst>
                  <a:outerShdw blurRad="38100" dist="38100" dir="2700000" algn="tl">
                    <a:srgbClr val="000000">
                      <a:alpha val="43137"/>
                    </a:srgbClr>
                  </a:outerShdw>
                </a:effectLst>
                <a:latin typeface="+mj-lt"/>
              </a:rPr>
              <a:t>Roger Rosen: Lexile Level Learning </a:t>
            </a:r>
            <a:br>
              <a:rPr lang="en-US" sz="4400" b="1" dirty="0">
                <a:solidFill>
                  <a:schemeClr val="accent6"/>
                </a:solidFill>
                <a:effectLst>
                  <a:outerShdw blurRad="38100" dist="38100" dir="2700000" algn="tl">
                    <a:srgbClr val="000000">
                      <a:alpha val="43137"/>
                    </a:srgbClr>
                  </a:outerShdw>
                </a:effectLst>
              </a:rPr>
            </a:br>
            <a:r>
              <a:rPr lang="en-US" dirty="0"/>
              <a:t>	</a:t>
            </a:r>
          </a:p>
        </p:txBody>
      </p:sp>
      <p:pic>
        <p:nvPicPr>
          <p:cNvPr id="7" name="Picture 6" descr="logo">
            <a:extLst>
              <a:ext uri="{FF2B5EF4-FFF2-40B4-BE49-F238E27FC236}">
                <a16:creationId xmlns:a16="http://schemas.microsoft.com/office/drawing/2014/main" id="{0AD794FB-1E22-4BAA-92F7-2BDA89437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26" y="5994400"/>
            <a:ext cx="1770380" cy="86360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221;p14"/>
          <p:cNvPicPr preferRelativeResize="0"/>
          <p:nvPr/>
        </p:nvPicPr>
        <p:blipFill rotWithShape="1">
          <a:blip r:embed="rId3">
            <a:alphaModFix/>
          </a:blip>
          <a:srcRect l="10574" r="17208"/>
          <a:stretch/>
        </p:blipFill>
        <p:spPr>
          <a:xfrm>
            <a:off x="6640945" y="3509818"/>
            <a:ext cx="5015345" cy="3143386"/>
          </a:xfrm>
          <a:prstGeom prst="rect">
            <a:avLst/>
          </a:prstGeom>
          <a:noFill/>
          <a:ln w="9525" cap="flat" cmpd="sng">
            <a:solidFill>
              <a:schemeClr val="lt1"/>
            </a:solidFill>
            <a:prstDash val="solid"/>
            <a:round/>
            <a:headEnd type="none" w="sm" len="sm"/>
            <a:tailEnd type="none" w="sm" len="sm"/>
          </a:ln>
          <a:effectLst>
            <a:outerShdw blurRad="292100" dist="139700" dir="2700000" algn="tl" rotWithShape="0">
              <a:srgbClr val="333333">
                <a:alpha val="64705"/>
              </a:srgbClr>
            </a:outerShdw>
          </a:effectLst>
        </p:spPr>
      </p:pic>
      <p:pic>
        <p:nvPicPr>
          <p:cNvPr id="9" name="Picture 8">
            <a:extLst>
              <a:ext uri="{FF2B5EF4-FFF2-40B4-BE49-F238E27FC236}">
                <a16:creationId xmlns:a16="http://schemas.microsoft.com/office/drawing/2014/main" id="{E27F7B7D-9D59-462E-BA2A-3ABFB1077B7B}"/>
              </a:ext>
            </a:extLst>
          </p:cNvPr>
          <p:cNvPicPr>
            <a:picLocks noChangeAspect="1"/>
          </p:cNvPicPr>
          <p:nvPr/>
        </p:nvPicPr>
        <p:blipFill rotWithShape="1">
          <a:blip r:embed="rId4"/>
          <a:srcRect t="32247" r="15543" b="42871"/>
          <a:stretch/>
        </p:blipFill>
        <p:spPr>
          <a:xfrm>
            <a:off x="2679950" y="1385358"/>
            <a:ext cx="9142595" cy="1477764"/>
          </a:xfrm>
          <a:prstGeom prst="rect">
            <a:avLst/>
          </a:prstGeom>
        </p:spPr>
      </p:pic>
      <p:pic>
        <p:nvPicPr>
          <p:cNvPr id="10" name="Picture 9" descr="A person wearing a suit and tie&#10;&#10;Description automatically generated">
            <a:extLst>
              <a:ext uri="{FF2B5EF4-FFF2-40B4-BE49-F238E27FC236}">
                <a16:creationId xmlns:a16="http://schemas.microsoft.com/office/drawing/2014/main" id="{C55A6DC9-C2D1-4642-8C84-D9222681710A}"/>
              </a:ext>
            </a:extLst>
          </p:cNvPr>
          <p:cNvPicPr>
            <a:picLocks noChangeAspect="1"/>
          </p:cNvPicPr>
          <p:nvPr/>
        </p:nvPicPr>
        <p:blipFill>
          <a:blip r:embed="rId5"/>
          <a:stretch>
            <a:fillRect/>
          </a:stretch>
        </p:blipFill>
        <p:spPr>
          <a:xfrm>
            <a:off x="417210" y="260927"/>
            <a:ext cx="1767631" cy="2694559"/>
          </a:xfrm>
          <a:prstGeom prst="rect">
            <a:avLst/>
          </a:prstGeom>
          <a:ln>
            <a:solidFill>
              <a:schemeClr val="tx1"/>
            </a:solidFill>
          </a:ln>
        </p:spPr>
      </p:pic>
      <p:grpSp>
        <p:nvGrpSpPr>
          <p:cNvPr id="11" name="Google Shape;238;p16"/>
          <p:cNvGrpSpPr/>
          <p:nvPr/>
        </p:nvGrpSpPr>
        <p:grpSpPr>
          <a:xfrm>
            <a:off x="2595419" y="3622216"/>
            <a:ext cx="2493818" cy="2372184"/>
            <a:chOff x="2208648" y="2171489"/>
            <a:chExt cx="536100" cy="536100"/>
          </a:xfrm>
        </p:grpSpPr>
        <p:sp>
          <p:nvSpPr>
            <p:cNvPr id="12" name="Google Shape;239;p16"/>
            <p:cNvSpPr/>
            <p:nvPr/>
          </p:nvSpPr>
          <p:spPr>
            <a:xfrm>
              <a:off x="2208648" y="2171489"/>
              <a:ext cx="536100" cy="536100"/>
            </a:xfrm>
            <a:prstGeom prst="ellipse">
              <a:avLst/>
            </a:prstGeom>
            <a:solidFill>
              <a:srgbClr val="89C60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333333"/>
                </a:solidFill>
                <a:latin typeface="Avenir"/>
                <a:ea typeface="Avenir"/>
                <a:cs typeface="Avenir"/>
                <a:sym typeface="Avenir"/>
              </a:endParaRPr>
            </a:p>
          </p:txBody>
        </p:sp>
        <p:pic>
          <p:nvPicPr>
            <p:cNvPr id="13" name="Google Shape;240;p16" descr="powertexts.eps"/>
            <p:cNvPicPr preferRelativeResize="0"/>
            <p:nvPr/>
          </p:nvPicPr>
          <p:blipFill rotWithShape="1">
            <a:blip r:embed="rId6">
              <a:alphaModFix/>
            </a:blip>
            <a:srcRect/>
            <a:stretch/>
          </p:blipFill>
          <p:spPr>
            <a:xfrm>
              <a:off x="2372822" y="2285193"/>
              <a:ext cx="207847" cy="328178"/>
            </a:xfrm>
            <a:prstGeom prst="rect">
              <a:avLst/>
            </a:prstGeom>
            <a:noFill/>
            <a:ln>
              <a:noFill/>
            </a:ln>
          </p:spPr>
        </p:pic>
      </p:grpSp>
    </p:spTree>
    <p:extLst>
      <p:ext uri="{BB962C8B-B14F-4D97-AF65-F5344CB8AC3E}">
        <p14:creationId xmlns:p14="http://schemas.microsoft.com/office/powerpoint/2010/main" val="3561427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52F7A-80C7-4573-859D-595161A33CB6}"/>
              </a:ext>
            </a:extLst>
          </p:cNvPr>
          <p:cNvSpPr>
            <a:spLocks noGrp="1"/>
          </p:cNvSpPr>
          <p:nvPr>
            <p:ph type="title"/>
          </p:nvPr>
        </p:nvSpPr>
        <p:spPr>
          <a:xfrm>
            <a:off x="1479333" y="538594"/>
            <a:ext cx="11279908" cy="695375"/>
          </a:xfrm>
        </p:spPr>
        <p:txBody>
          <a:bodyPr>
            <a:normAutofit fontScale="90000"/>
          </a:bodyPr>
          <a:lstStyle/>
          <a:p>
            <a:pPr algn="ctr"/>
            <a:r>
              <a:rPr lang="en-US" sz="3200" b="1" dirty="0">
                <a:solidFill>
                  <a:schemeClr val="accent6"/>
                </a:solidFill>
                <a:effectLst>
                  <a:outerShdw blurRad="38100" dist="38100" dir="2700000" algn="tl">
                    <a:srgbClr val="000000">
                      <a:alpha val="43137"/>
                    </a:srgbClr>
                  </a:outerShdw>
                </a:effectLst>
              </a:rPr>
              <a:t>Maryam </a:t>
            </a:r>
            <a:r>
              <a:rPr lang="en-US" sz="3200" b="1" dirty="0" err="1">
                <a:solidFill>
                  <a:schemeClr val="accent6"/>
                </a:solidFill>
                <a:effectLst>
                  <a:outerShdw blurRad="38100" dist="38100" dir="2700000" algn="tl">
                    <a:srgbClr val="000000">
                      <a:alpha val="43137"/>
                    </a:srgbClr>
                  </a:outerShdw>
                </a:effectLst>
              </a:rPr>
              <a:t>Moeinazad</a:t>
            </a:r>
            <a:r>
              <a:rPr lang="en-US" sz="3200" b="1" dirty="0">
                <a:solidFill>
                  <a:schemeClr val="accent6"/>
                </a:solidFill>
                <a:effectLst>
                  <a:outerShdw blurRad="38100" dist="38100" dir="2700000" algn="tl">
                    <a:srgbClr val="000000">
                      <a:alpha val="43137"/>
                    </a:srgbClr>
                  </a:outerShdw>
                </a:effectLst>
              </a:rPr>
              <a:t>: Blended Learning Environment </a:t>
            </a:r>
            <a:br>
              <a:rPr lang="en-US" sz="3200" dirty="0">
                <a:solidFill>
                  <a:schemeClr val="accent6"/>
                </a:solidFill>
                <a:effectLst>
                  <a:outerShdw blurRad="38100" dist="38100" dir="2700000" algn="tl">
                    <a:srgbClr val="000000">
                      <a:alpha val="43137"/>
                    </a:srgbClr>
                  </a:outerShdw>
                </a:effectLst>
              </a:rPr>
            </a:br>
            <a:r>
              <a:rPr lang="en-US" dirty="0">
                <a:solidFill>
                  <a:schemeClr val="accent6"/>
                </a:solidFill>
                <a:effectLst>
                  <a:outerShdw blurRad="38100" dist="38100" dir="2700000" algn="tl">
                    <a:srgbClr val="000000">
                      <a:alpha val="43137"/>
                    </a:srgbClr>
                  </a:outerShdw>
                </a:effectLst>
              </a:rPr>
              <a:t> </a:t>
            </a:r>
            <a:endParaRPr lang="en-US" b="1" dirty="0">
              <a:solidFill>
                <a:schemeClr val="tx1"/>
              </a:solidFill>
              <a:effectLst>
                <a:outerShdw blurRad="38100" dist="38100" dir="2700000" algn="tl">
                  <a:srgbClr val="000000">
                    <a:alpha val="43137"/>
                  </a:srgbClr>
                </a:outerShdw>
              </a:effectLst>
              <a:latin typeface="+mj-lt"/>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111" t="1751" r="-2529" b="16768"/>
          <a:stretch/>
        </p:blipFill>
        <p:spPr>
          <a:xfrm>
            <a:off x="395578" y="295438"/>
            <a:ext cx="1808882" cy="2318454"/>
          </a:xfrm>
          <a:prstGeom prst="rect">
            <a:avLst/>
          </a:prstGeom>
        </p:spPr>
      </p:pic>
      <p:pic>
        <p:nvPicPr>
          <p:cNvPr id="6" name="Google Shape;116;p29"/>
          <p:cNvPicPr preferRelativeResize="0"/>
          <p:nvPr/>
        </p:nvPicPr>
        <p:blipFill>
          <a:blip r:embed="rId3">
            <a:alphaModFix/>
          </a:blip>
          <a:stretch>
            <a:fillRect/>
          </a:stretch>
        </p:blipFill>
        <p:spPr>
          <a:xfrm>
            <a:off x="2778193" y="4159613"/>
            <a:ext cx="9344273" cy="2707624"/>
          </a:xfrm>
          <a:prstGeom prst="rect">
            <a:avLst/>
          </a:prstGeom>
          <a:noFill/>
          <a:ln>
            <a:noFill/>
          </a:ln>
        </p:spPr>
      </p:pic>
      <p:pic>
        <p:nvPicPr>
          <p:cNvPr id="7" name="Google Shape;128;p30"/>
          <p:cNvPicPr preferRelativeResize="0"/>
          <p:nvPr/>
        </p:nvPicPr>
        <p:blipFill rotWithShape="1">
          <a:blip r:embed="rId4">
            <a:alphaModFix/>
          </a:blip>
          <a:srcRect b="8734"/>
          <a:stretch/>
        </p:blipFill>
        <p:spPr>
          <a:xfrm>
            <a:off x="2778193" y="1048541"/>
            <a:ext cx="9144007" cy="3130702"/>
          </a:xfrm>
          <a:prstGeom prst="rect">
            <a:avLst/>
          </a:prstGeom>
          <a:noFill/>
          <a:ln>
            <a:noFill/>
          </a:ln>
        </p:spPr>
      </p:pic>
      <p:pic>
        <p:nvPicPr>
          <p:cNvPr id="8" name="Google Shape;145;p32"/>
          <p:cNvPicPr preferRelativeResize="0"/>
          <p:nvPr/>
        </p:nvPicPr>
        <p:blipFill>
          <a:blip r:embed="rId5">
            <a:alphaModFix/>
          </a:blip>
          <a:stretch>
            <a:fillRect/>
          </a:stretch>
        </p:blipFill>
        <p:spPr>
          <a:xfrm>
            <a:off x="231193" y="6316934"/>
            <a:ext cx="2308521" cy="375550"/>
          </a:xfrm>
          <a:prstGeom prst="rect">
            <a:avLst/>
          </a:prstGeom>
          <a:noFill/>
          <a:ln>
            <a:noFill/>
          </a:ln>
        </p:spPr>
      </p:pic>
    </p:spTree>
    <p:extLst>
      <p:ext uri="{BB962C8B-B14F-4D97-AF65-F5344CB8AC3E}">
        <p14:creationId xmlns:p14="http://schemas.microsoft.com/office/powerpoint/2010/main" val="2641117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1B9BC-103E-4101-B522-913A88B2F15A}"/>
              </a:ext>
            </a:extLst>
          </p:cNvPr>
          <p:cNvSpPr>
            <a:spLocks noGrp="1"/>
          </p:cNvSpPr>
          <p:nvPr>
            <p:ph type="title"/>
          </p:nvPr>
        </p:nvSpPr>
        <p:spPr>
          <a:xfrm>
            <a:off x="2032000" y="267855"/>
            <a:ext cx="9578109" cy="752737"/>
          </a:xfrm>
        </p:spPr>
        <p:txBody>
          <a:bodyPr>
            <a:normAutofit fontScale="90000"/>
          </a:bodyPr>
          <a:lstStyle/>
          <a:p>
            <a:pPr algn="ctr"/>
            <a:r>
              <a:rPr lang="en-US" sz="3200" b="1" dirty="0">
                <a:solidFill>
                  <a:schemeClr val="accent6"/>
                </a:solidFill>
                <a:effectLst>
                  <a:outerShdw blurRad="38100" dist="38100" dir="2700000" algn="tl">
                    <a:srgbClr val="000000">
                      <a:alpha val="43137"/>
                    </a:srgbClr>
                  </a:outerShdw>
                </a:effectLst>
                <a:latin typeface="+mj-lt"/>
              </a:rPr>
              <a:t>Susan Ballard: Digital Learners and Cyber Safety </a:t>
            </a:r>
            <a:endParaRPr lang="en-US" sz="3200" b="1" dirty="0">
              <a:solidFill>
                <a:schemeClr val="accent6"/>
              </a:solidFill>
              <a:effectLst>
                <a:outerShdw blurRad="38100" dist="38100" dir="2700000" algn="tl">
                  <a:srgbClr val="000000">
                    <a:alpha val="43137"/>
                  </a:srgbClr>
                </a:outerShdw>
              </a:effectLst>
              <a:latin typeface="+mj-lt"/>
              <a:cs typeface="Calibri" panose="020F0502020204030204" pitchFamily="34" charset="0"/>
            </a:endParaRPr>
          </a:p>
        </p:txBody>
      </p:sp>
      <p:pic>
        <p:nvPicPr>
          <p:cNvPr id="2052" name="Picture 4" descr="Books, Students, Library,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24" y="3808557"/>
            <a:ext cx="11894067" cy="29747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86" y="528781"/>
            <a:ext cx="1739900" cy="2438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900" y="1020592"/>
            <a:ext cx="5594306" cy="3061881"/>
          </a:xfrm>
          <a:prstGeom prst="rect">
            <a:avLst/>
          </a:prstGeom>
        </p:spPr>
      </p:pic>
    </p:spTree>
    <p:extLst>
      <p:ext uri="{BB962C8B-B14F-4D97-AF65-F5344CB8AC3E}">
        <p14:creationId xmlns:p14="http://schemas.microsoft.com/office/powerpoint/2010/main" val="1082312610"/>
      </p:ext>
    </p:extLst>
  </p:cSld>
  <p:clrMapOvr>
    <a:masterClrMapping/>
  </p:clrMapOvr>
</p:sld>
</file>

<file path=ppt/theme/theme1.xml><?xml version="1.0" encoding="utf-8"?>
<a:theme xmlns:a="http://schemas.openxmlformats.org/drawingml/2006/main" name="FDIC theme">
  <a:themeElements>
    <a:clrScheme name="FDIC colors">
      <a:dk1>
        <a:srgbClr val="003256"/>
      </a:dk1>
      <a:lt1>
        <a:srgbClr val="FFFFFF"/>
      </a:lt1>
      <a:dk2>
        <a:srgbClr val="44546A"/>
      </a:dk2>
      <a:lt2>
        <a:srgbClr val="E7E6E6"/>
      </a:lt2>
      <a:accent1>
        <a:srgbClr val="003256"/>
      </a:accent1>
      <a:accent2>
        <a:srgbClr val="B7AC83"/>
      </a:accent2>
      <a:accent3>
        <a:srgbClr val="7F7141"/>
      </a:accent3>
      <a:accent4>
        <a:srgbClr val="20509E"/>
      </a:accent4>
      <a:accent5>
        <a:srgbClr val="38B6FF"/>
      </a:accent5>
      <a:accent6>
        <a:srgbClr val="4B81A8"/>
      </a:accent6>
      <a:hlink>
        <a:srgbClr val="0563C1"/>
      </a:hlink>
      <a:folHlink>
        <a:srgbClr val="38B6FF"/>
      </a:folHlink>
    </a:clrScheme>
    <a:fontScheme name="FDIC fonts">
      <a:majorFont>
        <a:latin typeface="Merriweather"/>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24A9D8E-752C-4BB1-840C-8F8B96507B74}" vid="{65DD7B15-A29B-458E-9C19-A163E040D7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2968EC938D8E649A8ED78CD968EA374" ma:contentTypeVersion="13" ma:contentTypeDescription="Create a new document." ma:contentTypeScope="" ma:versionID="5442f1daf5681381deeea65c309d04aa">
  <xsd:schema xmlns:xsd="http://www.w3.org/2001/XMLSchema" xmlns:xs="http://www.w3.org/2001/XMLSchema" xmlns:p="http://schemas.microsoft.com/office/2006/metadata/properties" xmlns:ns3="cf0e48c5-12d6-47d4-88cb-5ebcbb9a72d1" xmlns:ns4="5f67f39d-65f1-4b78-b96e-a48804172391" targetNamespace="http://schemas.microsoft.com/office/2006/metadata/properties" ma:root="true" ma:fieldsID="6ba26f34944ce7519d1c411b78f20f7c" ns3:_="" ns4:_="">
    <xsd:import namespace="cf0e48c5-12d6-47d4-88cb-5ebcbb9a72d1"/>
    <xsd:import namespace="5f67f39d-65f1-4b78-b96e-a4880417239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0e48c5-12d6-47d4-88cb-5ebcbb9a72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67f39d-65f1-4b78-b96e-a488041723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9D444A-B182-4833-ACFF-C822AAB39E30}">
  <ds:schemaRefs>
    <ds:schemaRef ds:uri="http://schemas.microsoft.com/sharepoint/v3/contenttype/forms"/>
  </ds:schemaRefs>
</ds:datastoreItem>
</file>

<file path=customXml/itemProps2.xml><?xml version="1.0" encoding="utf-8"?>
<ds:datastoreItem xmlns:ds="http://schemas.openxmlformats.org/officeDocument/2006/customXml" ds:itemID="{BB1A3A43-EBF6-4D53-8BA9-ECC2B5911B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0e48c5-12d6-47d4-88cb-5ebcbb9a72d1"/>
    <ds:schemaRef ds:uri="5f67f39d-65f1-4b78-b96e-a488041723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970F00-2B26-486D-BBCE-1E326D5BD97F}">
  <ds:schemaRefs>
    <ds:schemaRef ds:uri="http://purl.org/dc/dcmitype/"/>
    <ds:schemaRef ds:uri="http://schemas.microsoft.com/office/2006/documentManagement/types"/>
    <ds:schemaRef ds:uri="http://purl.org/dc/elements/1.1/"/>
    <ds:schemaRef ds:uri="cf0e48c5-12d6-47d4-88cb-5ebcbb9a72d1"/>
    <ds:schemaRef ds:uri="5f67f39d-65f1-4b78-b96e-a48804172391"/>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Facet</Template>
  <TotalTime>4488</TotalTime>
  <Words>516</Words>
  <Application>Microsoft Office PowerPoint</Application>
  <PresentationFormat>Widescreen</PresentationFormat>
  <Paragraphs>67</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Merriweather</vt:lpstr>
      <vt:lpstr>Calibri</vt:lpstr>
      <vt:lpstr>Wingdings</vt:lpstr>
      <vt:lpstr>Times New Roman</vt:lpstr>
      <vt:lpstr>Avenir</vt:lpstr>
      <vt:lpstr>Source Sans Pro</vt:lpstr>
      <vt:lpstr>Arial</vt:lpstr>
      <vt:lpstr>FDIC theme</vt:lpstr>
      <vt:lpstr>Connecting the Digital Footprint (webinar series)  Financial and Economic Inclusion Resources Promoted Through Digital Supports: Low-and-Moderate Income Learners Safety Net </vt:lpstr>
      <vt:lpstr>Connecting the Digital Footprint   upcoming webinar  Webinar #5: Coordinated Approaches to Systemic Inclusion: Building Pathways Out of Poverty Thursday, June 25, 2020 – 11AM to 12PM (EDT) Many LMI individuals and communities continue to experience siloed efforts with regard to financial, economic, educational and digital inclusion. Taking a more coordinated, systemic approach can strengthen pathways for LMI youths and families out of intergenerational poverty. </vt:lpstr>
      <vt:lpstr>Webinar Agenda:  </vt:lpstr>
      <vt:lpstr>Financial and Economic Inclusion Resources Promoted Through Digital Supports: Low-and-Moderate Income (LMI) Learners Safety Net  Moderator: Terry Lee, Community Affairs Specialist, Federal Deposit Insurance Corporation – Atlanta Region   Panelists: Roger Rosen, CEO Rosen Digital   Maryam Moeinazad, Channel Manager GoGuardian       Susan Ballard, Vice President, National Collaborative for Digital Equity (past president), American Association of School Librarians   Bob McLaughlin, Executive Director National Collaborative for Digital Equity   </vt:lpstr>
      <vt:lpstr>The views expressed in this presentation are the presenters and do not necessarily represent the views of the Federal Deposit Insurance Corporation</vt:lpstr>
      <vt:lpstr>Terry Lee: Aim of Webinar </vt:lpstr>
      <vt:lpstr>       Roger Rosen: Lexile Level Learning   </vt:lpstr>
      <vt:lpstr>Maryam Moeinazad: Blended Learning Environment   </vt:lpstr>
      <vt:lpstr>Susan Ballard: Digital Learners and Cyber Safety </vt:lpstr>
      <vt:lpstr>Dr. Robert McLaughlin: Supporting Equitable Access</vt:lpstr>
      <vt:lpstr>Q &amp; A</vt:lpstr>
      <vt:lpstr>Next Webinar #5  Coordinated Approaches to Systemic Inclusion: Building Pathways Out of Poverty   </vt:lpstr>
      <vt:lpstr>PowerPoint Presentation</vt:lpstr>
    </vt:vector>
  </TitlesOfParts>
  <Company>FDIC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the Digital Footprint (webinar series)   Increasing Digital Access for Low-and-Moderate (LMI) Youth: Laying the Foundation</dc:title>
  <dc:creator>Lee, Terry A.</dc:creator>
  <cp:lastModifiedBy>Robert</cp:lastModifiedBy>
  <cp:revision>144</cp:revision>
  <dcterms:created xsi:type="dcterms:W3CDTF">2020-05-26T17:20:03Z</dcterms:created>
  <dcterms:modified xsi:type="dcterms:W3CDTF">2020-07-13T19:51:41Z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0x010100F2968EC938D8E649A8ED78CD968EA374</vt:lpwstr>
  </property>
</Properties>
</file>