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26"/>
  </p:notesMasterIdLst>
  <p:sldIdLst>
    <p:sldId id="256" r:id="rId2"/>
    <p:sldId id="258" r:id="rId3"/>
    <p:sldId id="261" r:id="rId4"/>
    <p:sldId id="257" r:id="rId5"/>
    <p:sldId id="260" r:id="rId6"/>
    <p:sldId id="271" r:id="rId7"/>
    <p:sldId id="273" r:id="rId8"/>
    <p:sldId id="275" r:id="rId9"/>
    <p:sldId id="482" r:id="rId10"/>
    <p:sldId id="483" r:id="rId11"/>
    <p:sldId id="484" r:id="rId12"/>
    <p:sldId id="276" r:id="rId13"/>
    <p:sldId id="588" r:id="rId14"/>
    <p:sldId id="279" r:id="rId15"/>
    <p:sldId id="591" r:id="rId16"/>
    <p:sldId id="592" r:id="rId17"/>
    <p:sldId id="277" r:id="rId18"/>
    <p:sldId id="2147309133" r:id="rId19"/>
    <p:sldId id="2147309128" r:id="rId20"/>
    <p:sldId id="596" r:id="rId21"/>
    <p:sldId id="597" r:id="rId22"/>
    <p:sldId id="268" r:id="rId23"/>
    <p:sldId id="269" r:id="rId24"/>
    <p:sldId id="270"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Lato" panose="020F0502020204030203" pitchFamily="34" charset="0"/>
      <p:regular r:id="rId31"/>
      <p:bold r:id="rId32"/>
      <p:italic r:id="rId33"/>
      <p:boldItalic r:id="rId34"/>
    </p:embeddedFont>
    <p:embeddedFont>
      <p:font typeface="Merriweather" pitchFamily="2" charset="77"/>
      <p:regular r:id="rId35"/>
      <p:bold r:id="rId36"/>
      <p:italic r:id="rId37"/>
      <p:boldItalic r:id="rId38"/>
    </p:embeddedFont>
    <p:embeddedFont>
      <p:font typeface="Source Sans Pro" panose="020B050303040302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26" d="100"/>
          <a:sy n="126" d="100"/>
        </p:scale>
        <p:origin x="5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318E2-47F2-084B-9795-7BF71F6DEAE6}" type="datetimeFigureOut">
              <a:rPr lang="en-US" smtClean="0"/>
              <a:t>10/28/22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13173-A5C9-B64B-88EE-D396CC5806B9}" type="slidenum">
              <a:rPr lang="en-US" smtClean="0"/>
              <a:t>‹#›</a:t>
            </a:fld>
            <a:endParaRPr lang="en-US"/>
          </a:p>
        </p:txBody>
      </p:sp>
    </p:spTree>
    <p:extLst>
      <p:ext uri="{BB962C8B-B14F-4D97-AF65-F5344CB8AC3E}">
        <p14:creationId xmlns:p14="http://schemas.microsoft.com/office/powerpoint/2010/main" val="346345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CB992098-4823-4ED8-86F9-2032DDD6A909}" type="slidenum">
              <a:rPr lang="en-US" smtClean="0"/>
              <a:t>18</a:t>
            </a:fld>
            <a:endParaRPr lang="en-US"/>
          </a:p>
        </p:txBody>
      </p:sp>
    </p:spTree>
    <p:extLst>
      <p:ext uri="{BB962C8B-B14F-4D97-AF65-F5344CB8AC3E}">
        <p14:creationId xmlns:p14="http://schemas.microsoft.com/office/powerpoint/2010/main" val="4038783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CB992098-4823-4ED8-86F9-2032DDD6A909}" type="slidenum">
              <a:rPr lang="en-US" smtClean="0"/>
              <a:t>19</a:t>
            </a:fld>
            <a:endParaRPr lang="en-US"/>
          </a:p>
        </p:txBody>
      </p:sp>
    </p:spTree>
    <p:extLst>
      <p:ext uri="{BB962C8B-B14F-4D97-AF65-F5344CB8AC3E}">
        <p14:creationId xmlns:p14="http://schemas.microsoft.com/office/powerpoint/2010/main" val="1582244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6840" y="2558802"/>
            <a:ext cx="9144000" cy="1828655"/>
          </a:xfrm>
        </p:spPr>
        <p:txBody>
          <a:bodyPr anchor="b">
            <a:normAutofit/>
          </a:bodyPr>
          <a:lstStyle>
            <a:lvl1pPr algn="ctr">
              <a:defRPr sz="4400">
                <a:solidFill>
                  <a:schemeClr val="bg1"/>
                </a:solidFill>
              </a:defRPr>
            </a:lvl1pPr>
          </a:lstStyle>
          <a:p>
            <a:r>
              <a:rPr lang="en-US" sz="9600" b="1" i="1" u="sng" dirty="0"/>
              <a:t>Connecting the Digital Footprint </a:t>
            </a:r>
            <a:r>
              <a:rPr lang="en-US" sz="6000" b="1" i="1" u="sng" dirty="0"/>
              <a:t>(webinar series)</a:t>
            </a:r>
            <a:br>
              <a:rPr lang="en-US" sz="6000" b="1" dirty="0"/>
            </a:br>
            <a:r>
              <a:rPr lang="en-US" dirty="0"/>
              <a:t> </a:t>
            </a:r>
            <a:br>
              <a:rPr lang="en-US" dirty="0"/>
            </a:br>
            <a:r>
              <a:rPr lang="en-US" sz="5400" b="1" dirty="0"/>
              <a:t>Increasing Digital Access for Low-and-Moderate (LMI) Youth: </a:t>
            </a:r>
            <a:br>
              <a:rPr lang="en-US" sz="5400" dirty="0"/>
            </a:br>
            <a:r>
              <a:rPr lang="en-US" sz="5400" b="1" dirty="0">
                <a:solidFill>
                  <a:srgbClr val="FF0000"/>
                </a:solidFill>
              </a:rPr>
              <a:t>Laying the Foundation</a:t>
            </a:r>
            <a:endParaRPr lang="en-US" dirty="0"/>
          </a:p>
        </p:txBody>
      </p:sp>
      <p:sp>
        <p:nvSpPr>
          <p:cNvPr id="3" name="Subtitle 2"/>
          <p:cNvSpPr>
            <a:spLocks noGrp="1"/>
          </p:cNvSpPr>
          <p:nvPr>
            <p:ph type="subTitle" idx="1" hasCustomPrompt="1"/>
          </p:nvPr>
        </p:nvSpPr>
        <p:spPr>
          <a:xfrm>
            <a:off x="3767328" y="4690041"/>
            <a:ext cx="4714841" cy="805503"/>
          </a:xfrm>
          <a:ln w="25400" cmpd="sng">
            <a:solidFill>
              <a:schemeClr val="bg1"/>
            </a:solidFill>
          </a:ln>
        </p:spPr>
        <p:txBody>
          <a:bodyPr numCol="1" anchor="ctr" anchorCtr="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dirty="0"/>
              <a:t>Thursday, May 28, 2020  </a:t>
            </a:r>
          </a:p>
          <a:p>
            <a:r>
              <a:rPr lang="en-US" b="1" dirty="0"/>
              <a:t>11AM (EST) to 12PM (EST)</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2288" y="5798128"/>
            <a:ext cx="1487424" cy="679707"/>
          </a:xfrm>
          <a:prstGeom prst="rect">
            <a:avLst/>
          </a:prstGeom>
        </p:spPr>
      </p:pic>
    </p:spTree>
    <p:extLst>
      <p:ext uri="{BB962C8B-B14F-4D97-AF65-F5344CB8AC3E}">
        <p14:creationId xmlns:p14="http://schemas.microsoft.com/office/powerpoint/2010/main" val="392837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4023733" cy="1559901"/>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3155795"/>
            <a:ext cx="4023733" cy="3021165"/>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2323717"/>
            <a:ext cx="4023733" cy="749300"/>
          </a:xfrm>
          <a:noFill/>
        </p:spPr>
        <p:txBody>
          <a:bodyPr anchor="b"/>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Picture Placeholder 2">
            <a:extLst>
              <a:ext uri="{FF2B5EF4-FFF2-40B4-BE49-F238E27FC236}">
                <a16:creationId xmlns:a16="http://schemas.microsoft.com/office/drawing/2014/main" id="{F9E30DD0-FB39-F646-B9E1-7CB1E7564756}"/>
              </a:ext>
            </a:extLst>
          </p:cNvPr>
          <p:cNvSpPr>
            <a:spLocks noGrp="1"/>
          </p:cNvSpPr>
          <p:nvPr>
            <p:ph type="pic" sz="quarter" idx="15"/>
          </p:nvPr>
        </p:nvSpPr>
        <p:spPr>
          <a:xfrm>
            <a:off x="5107259" y="681038"/>
            <a:ext cx="6246541" cy="5495925"/>
          </a:xfrm>
        </p:spPr>
        <p:txBody>
          <a:bodyPr/>
          <a:lstStyle>
            <a:lvl1pPr marL="0" indent="0">
              <a:buNone/>
              <a:defRPr/>
            </a:lvl1pPr>
          </a:lstStyle>
          <a:p>
            <a:r>
              <a:rPr lang="en-US"/>
              <a:t>Click icon to add picture</a:t>
            </a:r>
          </a:p>
        </p:txBody>
      </p:sp>
      <p:sp>
        <p:nvSpPr>
          <p:cNvPr id="2" name="Footer Placeholder 1"/>
          <p:cNvSpPr>
            <a:spLocks noGrp="1"/>
          </p:cNvSpPr>
          <p:nvPr>
            <p:ph type="ftr" sz="quarter" idx="16"/>
          </p:nvPr>
        </p:nvSpPr>
        <p:spPr/>
        <p:txBody>
          <a:bodyPr/>
          <a:lstStyle/>
          <a:p>
            <a:endParaRPr lang="en-US" dirty="0"/>
          </a:p>
        </p:txBody>
      </p:sp>
      <p:sp>
        <p:nvSpPr>
          <p:cNvPr id="4" name="Slide Number Placeholder 3"/>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68020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4B5F5A6-A447-453E-AAE8-44ACFD7B9692}"/>
              </a:ext>
            </a:extLst>
          </p:cNvPr>
          <p:cNvSpPr>
            <a:spLocks noGrp="1"/>
          </p:cNvSpPr>
          <p:nvPr>
            <p:ph type="sldNum" sz="quarter" idx="4"/>
          </p:nvPr>
        </p:nvSpPr>
        <p:spPr>
          <a:xfrm>
            <a:off x="5783801" y="6423660"/>
            <a:ext cx="624399" cy="365125"/>
          </a:xfrm>
          <a:prstGeom prst="rect">
            <a:avLst/>
          </a:prstGeom>
        </p:spPr>
        <p:txBody>
          <a:bodyPr vert="horz" lIns="91440" tIns="45720" rIns="91440" bIns="45720" rtlCol="0" anchor="ctr"/>
          <a:lstStyle>
            <a:lvl1pPr algn="ctr">
              <a:defRPr sz="800">
                <a:solidFill>
                  <a:schemeClr val="bg1"/>
                </a:solidFill>
              </a:defRPr>
            </a:lvl1pPr>
          </a:lstStyle>
          <a:p>
            <a:fld id="{3F6A8CBB-D1AE-492F-8AE6-AE5EE78F2BFF}" type="slidenum">
              <a:rPr lang="en-US" smtClean="0"/>
              <a:pPr/>
              <a:t>‹#›</a:t>
            </a:fld>
            <a:endParaRPr lang="en-US"/>
          </a:p>
        </p:txBody>
      </p:sp>
    </p:spTree>
    <p:extLst>
      <p:ext uri="{BB962C8B-B14F-4D97-AF65-F5344CB8AC3E}">
        <p14:creationId xmlns:p14="http://schemas.microsoft.com/office/powerpoint/2010/main" val="833405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Title Placeholder 1">
            <a:extLst>
              <a:ext uri="{FF2B5EF4-FFF2-40B4-BE49-F238E27FC236}">
                <a16:creationId xmlns:a16="http://schemas.microsoft.com/office/drawing/2014/main" id="{DDC39784-8F34-764C-8B7C-D0E10C339E87}"/>
              </a:ext>
            </a:extLst>
          </p:cNvPr>
          <p:cNvSpPr>
            <a:spLocks noGrp="1"/>
          </p:cNvSpPr>
          <p:nvPr>
            <p:ph type="title" hasCustomPrompt="1"/>
          </p:nvPr>
        </p:nvSpPr>
        <p:spPr>
          <a:xfrm>
            <a:off x="838200" y="1805176"/>
            <a:ext cx="4831080" cy="1325563"/>
          </a:xfrm>
          <a:prstGeom prst="rect">
            <a:avLst/>
          </a:prstGeom>
        </p:spPr>
        <p:txBody>
          <a:bodyPr vert="horz" lIns="91440" tIns="45720" rIns="91440" bIns="45720" rtlCol="0" anchor="b" anchorCtr="0">
            <a:normAutofit/>
          </a:bodyPr>
          <a:lstStyle>
            <a:lvl1pPr>
              <a:defRPr>
                <a:solidFill>
                  <a:schemeClr val="accent4"/>
                </a:solidFill>
              </a:defRPr>
            </a:lvl1pPr>
          </a:lstStyle>
          <a:p>
            <a:r>
              <a:rPr lang="en-US" dirty="0"/>
              <a:t>Main Section/</a:t>
            </a:r>
            <a:br>
              <a:rPr lang="en-US" dirty="0"/>
            </a:br>
            <a:r>
              <a:rPr lang="en-US" dirty="0"/>
              <a:t>Topic Title</a:t>
            </a:r>
          </a:p>
        </p:txBody>
      </p:sp>
      <p:sp>
        <p:nvSpPr>
          <p:cNvPr id="8" name="Text Placeholder 2">
            <a:extLst>
              <a:ext uri="{FF2B5EF4-FFF2-40B4-BE49-F238E27FC236}">
                <a16:creationId xmlns:a16="http://schemas.microsoft.com/office/drawing/2014/main" id="{D01F2183-4538-9948-8247-306DD17B11EA}"/>
              </a:ext>
            </a:extLst>
          </p:cNvPr>
          <p:cNvSpPr>
            <a:spLocks noGrp="1"/>
          </p:cNvSpPr>
          <p:nvPr>
            <p:ph idx="1"/>
          </p:nvPr>
        </p:nvSpPr>
        <p:spPr>
          <a:xfrm>
            <a:off x="838200" y="3310127"/>
            <a:ext cx="4831080" cy="2866835"/>
          </a:xfrm>
          <a:prstGeom prst="rect">
            <a:avLst/>
          </a:prstGeom>
        </p:spPr>
        <p:txBody>
          <a:bodyPr vert="horz" lIns="91440" tIns="45720" rIns="91440" bIns="45720" rtlCol="0">
            <a:normAutofit/>
          </a:bodyPr>
          <a:lstStyle/>
          <a:p>
            <a:pPr lvl="0"/>
            <a:r>
              <a:rPr lang="en-US"/>
              <a:t>Edit Master text styles</a:t>
            </a:r>
          </a:p>
        </p:txBody>
      </p:sp>
      <p:pic>
        <p:nvPicPr>
          <p:cNvPr id="9" name="Picture 8">
            <a:extLst>
              <a:ext uri="{FF2B5EF4-FFF2-40B4-BE49-F238E27FC236}">
                <a16:creationId xmlns:a16="http://schemas.microsoft.com/office/drawing/2014/main" id="{4439D4CD-A87F-D24A-BB46-E8B62A704C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869" r="6983"/>
          <a:stretch/>
        </p:blipFill>
        <p:spPr>
          <a:xfrm>
            <a:off x="6210925" y="854242"/>
            <a:ext cx="5142874" cy="5149516"/>
          </a:xfrm>
          <a:prstGeom prst="rect">
            <a:avLst/>
          </a:prstGeom>
        </p:spPr>
      </p:pic>
      <p:sp>
        <p:nvSpPr>
          <p:cNvPr id="2" name="Footer Placeholder 1"/>
          <p:cNvSpPr>
            <a:spLocks noGrp="1"/>
          </p:cNvSpPr>
          <p:nvPr>
            <p:ph type="ftr" sz="quarter" idx="13"/>
          </p:nvPr>
        </p:nvSpPr>
        <p:spPr/>
        <p:txBody>
          <a:bodyPr/>
          <a:lstStyle/>
          <a:p>
            <a:endParaRPr lang="en-US" dirty="0"/>
          </a:p>
        </p:txBody>
      </p:sp>
      <p:sp>
        <p:nvSpPr>
          <p:cNvPr id="5" name="Text Placeholder 4"/>
          <p:cNvSpPr>
            <a:spLocks noGrp="1"/>
          </p:cNvSpPr>
          <p:nvPr>
            <p:ph type="body" sz="quarter" idx="14" hasCustomPrompt="1"/>
          </p:nvPr>
        </p:nvSpPr>
        <p:spPr>
          <a:xfrm>
            <a:off x="838200" y="530046"/>
            <a:ext cx="1206500" cy="949325"/>
          </a:xfrm>
          <a:noFill/>
        </p:spPr>
        <p:txBody>
          <a:bodyPr>
            <a:noAutofit/>
          </a:bodyPr>
          <a:lstStyle>
            <a:lvl1pPr>
              <a:defRPr sz="9600" b="1">
                <a:solidFill>
                  <a:schemeClr val="accent4">
                    <a:lumMod val="40000"/>
                    <a:lumOff val="60000"/>
                  </a:schemeClr>
                </a:solidFill>
                <a:latin typeface="+mj-lt"/>
              </a:defRPr>
            </a:lvl1pPr>
          </a:lstStyle>
          <a:p>
            <a:pPr lvl="0"/>
            <a:r>
              <a:rPr lang="en-US" dirty="0"/>
              <a:t>1</a:t>
            </a:r>
          </a:p>
        </p:txBody>
      </p:sp>
    </p:spTree>
    <p:extLst>
      <p:ext uri="{BB962C8B-B14F-4D97-AF65-F5344CB8AC3E}">
        <p14:creationId xmlns:p14="http://schemas.microsoft.com/office/powerpoint/2010/main" val="2733567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678935"/>
            <a:ext cx="10515600" cy="695375"/>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199" y="1540043"/>
            <a:ext cx="10515599" cy="4636920"/>
          </a:xfrm>
        </p:spPr>
        <p:txBody>
          <a:bodyPr numCol="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Footer Placeholder 6"/>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2214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8"/>
            <a:ext cx="10515600" cy="695376"/>
          </a:xfrm>
          <a:prstGeom prst="rect">
            <a:avLst/>
          </a:prstGeom>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Footer Placeholder 7"/>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82552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1267BF92-073C-4ECE-B084-A7F2B13135E2}" type="slidenum">
              <a:rPr lang="en-US" smtClean="0"/>
              <a:t>‹#›</a:t>
            </a:fld>
            <a:endParaRPr lang="en-US"/>
          </a:p>
        </p:txBody>
      </p:sp>
      <p:sp>
        <p:nvSpPr>
          <p:cNvPr id="10" name="Title 1">
            <a:extLst>
              <a:ext uri="{FF2B5EF4-FFF2-40B4-BE49-F238E27FC236}">
                <a16:creationId xmlns:a16="http://schemas.microsoft.com/office/drawing/2014/main" id="{AE90AE2A-268E-8642-BAE4-91ED199F0339}"/>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Tree>
    <p:extLst>
      <p:ext uri="{BB962C8B-B14F-4D97-AF65-F5344CB8AC3E}">
        <p14:creationId xmlns:p14="http://schemas.microsoft.com/office/powerpoint/2010/main" val="3939264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EC988B-6470-D247-B4D5-A57CF22BF7D7}"/>
              </a:ext>
            </a:extLst>
          </p:cNvPr>
          <p:cNvSpPr/>
          <p:nvPr userDrawn="1"/>
        </p:nvSpPr>
        <p:spPr>
          <a:xfrm>
            <a:off x="838200"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B74E0D-1658-DE4D-A7E9-53D49F8F376A}"/>
              </a:ext>
            </a:extLst>
          </p:cNvPr>
          <p:cNvSpPr/>
          <p:nvPr userDrawn="1"/>
        </p:nvSpPr>
        <p:spPr>
          <a:xfrm>
            <a:off x="6241542"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3E2C34-446B-2A49-8867-428ECEDA0D01}"/>
              </a:ext>
            </a:extLst>
          </p:cNvPr>
          <p:cNvSpPr/>
          <p:nvPr userDrawn="1"/>
        </p:nvSpPr>
        <p:spPr>
          <a:xfrm>
            <a:off x="838200"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D768CA-36D1-7F4C-99E8-563E5BAFEBFB}"/>
              </a:ext>
            </a:extLst>
          </p:cNvPr>
          <p:cNvSpPr/>
          <p:nvPr userDrawn="1"/>
        </p:nvSpPr>
        <p:spPr>
          <a:xfrm>
            <a:off x="6241542"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C98FB592-77E2-2D40-930B-8F7FE2032FBC}"/>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786F1DA5-44F6-1248-8CE8-A8F8E0B39E8A}"/>
              </a:ext>
            </a:extLst>
          </p:cNvPr>
          <p:cNvSpPr>
            <a:spLocks noGrp="1"/>
          </p:cNvSpPr>
          <p:nvPr>
            <p:ph type="body" sz="quarter" idx="21"/>
          </p:nvPr>
        </p:nvSpPr>
        <p:spPr>
          <a:xfrm>
            <a:off x="1003610" y="4225176"/>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1" name="Text Placeholder 19">
            <a:extLst>
              <a:ext uri="{FF2B5EF4-FFF2-40B4-BE49-F238E27FC236}">
                <a16:creationId xmlns:a16="http://schemas.microsoft.com/office/drawing/2014/main" id="{6BA9E8FE-0295-604B-BCCD-DBD920C493DB}"/>
              </a:ext>
            </a:extLst>
          </p:cNvPr>
          <p:cNvSpPr>
            <a:spLocks noGrp="1"/>
          </p:cNvSpPr>
          <p:nvPr>
            <p:ph type="body" sz="quarter" idx="22"/>
          </p:nvPr>
        </p:nvSpPr>
        <p:spPr>
          <a:xfrm>
            <a:off x="1003610" y="1810299"/>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2" name="Text Placeholder 19">
            <a:extLst>
              <a:ext uri="{FF2B5EF4-FFF2-40B4-BE49-F238E27FC236}">
                <a16:creationId xmlns:a16="http://schemas.microsoft.com/office/drawing/2014/main" id="{24727B97-8C80-A34D-8422-037DB58AFC0E}"/>
              </a:ext>
            </a:extLst>
          </p:cNvPr>
          <p:cNvSpPr>
            <a:spLocks noGrp="1"/>
          </p:cNvSpPr>
          <p:nvPr>
            <p:ph type="body" sz="quarter" idx="23"/>
          </p:nvPr>
        </p:nvSpPr>
        <p:spPr>
          <a:xfrm>
            <a:off x="6377855" y="1834032"/>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3" name="Text Placeholder 19">
            <a:extLst>
              <a:ext uri="{FF2B5EF4-FFF2-40B4-BE49-F238E27FC236}">
                <a16:creationId xmlns:a16="http://schemas.microsoft.com/office/drawing/2014/main" id="{3589A02F-E898-7F48-9CC7-4E68598D7C54}"/>
              </a:ext>
            </a:extLst>
          </p:cNvPr>
          <p:cNvSpPr>
            <a:spLocks noGrp="1"/>
          </p:cNvSpPr>
          <p:nvPr>
            <p:ph type="body" sz="quarter" idx="24"/>
          </p:nvPr>
        </p:nvSpPr>
        <p:spPr>
          <a:xfrm>
            <a:off x="6377855" y="4249680"/>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6" name="Date Placeholder 5"/>
          <p:cNvSpPr>
            <a:spLocks noGrp="1"/>
          </p:cNvSpPr>
          <p:nvPr>
            <p:ph type="dt" sz="half" idx="25"/>
          </p:nvPr>
        </p:nvSpPr>
        <p:spPr/>
        <p:txBody>
          <a:bodyPr/>
          <a:lstStyle/>
          <a:p>
            <a:endParaRPr lang="en-US"/>
          </a:p>
        </p:txBody>
      </p:sp>
      <p:sp>
        <p:nvSpPr>
          <p:cNvPr id="7" name="Footer Placeholder 6"/>
          <p:cNvSpPr>
            <a:spLocks noGrp="1"/>
          </p:cNvSpPr>
          <p:nvPr>
            <p:ph type="ftr" sz="quarter" idx="26"/>
          </p:nvPr>
        </p:nvSpPr>
        <p:spPr/>
        <p:txBody>
          <a:bodyPr/>
          <a:lstStyle/>
          <a:p>
            <a:endParaRPr lang="en-US" dirty="0"/>
          </a:p>
        </p:txBody>
      </p:sp>
      <p:sp>
        <p:nvSpPr>
          <p:cNvPr id="9" name="Slide Number Placeholder 8"/>
          <p:cNvSpPr>
            <a:spLocks noGrp="1"/>
          </p:cNvSpPr>
          <p:nvPr>
            <p:ph type="sldNum" sz="quarter" idx="2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356869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C5B48D20-DD2C-D54C-A433-4C95F37CB96B}"/>
              </a:ext>
            </a:extLst>
          </p:cNvPr>
          <p:cNvSpPr>
            <a:spLocks noGrp="1"/>
          </p:cNvSpPr>
          <p:nvPr>
            <p:ph sz="quarter" idx="13"/>
          </p:nvPr>
        </p:nvSpPr>
        <p:spPr>
          <a:xfrm>
            <a:off x="838199" y="4121819"/>
            <a:ext cx="3175000" cy="2052735"/>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6" name="Text Placeholder 16">
            <a:extLst>
              <a:ext uri="{FF2B5EF4-FFF2-40B4-BE49-F238E27FC236}">
                <a16:creationId xmlns:a16="http://schemas.microsoft.com/office/drawing/2014/main" id="{AF5D9ACD-1B2E-9A4F-A6BC-033923CE21C3}"/>
              </a:ext>
            </a:extLst>
          </p:cNvPr>
          <p:cNvSpPr>
            <a:spLocks noGrp="1"/>
          </p:cNvSpPr>
          <p:nvPr>
            <p:ph type="body" sz="quarter" idx="14" hasCustomPrompt="1"/>
          </p:nvPr>
        </p:nvSpPr>
        <p:spPr>
          <a:xfrm>
            <a:off x="8381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7" name="Picture Placeholder 4">
            <a:extLst>
              <a:ext uri="{FF2B5EF4-FFF2-40B4-BE49-F238E27FC236}">
                <a16:creationId xmlns:a16="http://schemas.microsoft.com/office/drawing/2014/main" id="{C6343D27-A5B7-9246-B3C1-C57F72DF6B93}"/>
              </a:ext>
            </a:extLst>
          </p:cNvPr>
          <p:cNvSpPr>
            <a:spLocks noGrp="1"/>
          </p:cNvSpPr>
          <p:nvPr>
            <p:ph type="pic" sz="quarter" idx="15"/>
          </p:nvPr>
        </p:nvSpPr>
        <p:spPr>
          <a:xfrm>
            <a:off x="838199" y="812800"/>
            <a:ext cx="3175000" cy="2464373"/>
          </a:xfrm>
        </p:spPr>
        <p:txBody>
          <a:bodyPr/>
          <a:lstStyle/>
          <a:p>
            <a:r>
              <a:rPr lang="en-US"/>
              <a:t>Click icon to add picture</a:t>
            </a:r>
          </a:p>
        </p:txBody>
      </p:sp>
      <p:sp>
        <p:nvSpPr>
          <p:cNvPr id="8" name="Content Placeholder 6">
            <a:extLst>
              <a:ext uri="{FF2B5EF4-FFF2-40B4-BE49-F238E27FC236}">
                <a16:creationId xmlns:a16="http://schemas.microsoft.com/office/drawing/2014/main" id="{2D7C692D-7550-3B48-9274-11229A7DE0BC}"/>
              </a:ext>
            </a:extLst>
          </p:cNvPr>
          <p:cNvSpPr>
            <a:spLocks noGrp="1"/>
          </p:cNvSpPr>
          <p:nvPr>
            <p:ph sz="quarter" idx="16"/>
          </p:nvPr>
        </p:nvSpPr>
        <p:spPr>
          <a:xfrm>
            <a:off x="4508500" y="4131685"/>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9" name="Content Placeholder 6">
            <a:extLst>
              <a:ext uri="{FF2B5EF4-FFF2-40B4-BE49-F238E27FC236}">
                <a16:creationId xmlns:a16="http://schemas.microsoft.com/office/drawing/2014/main" id="{1FD820EE-664D-A140-80A4-63B6700BAE4F}"/>
              </a:ext>
            </a:extLst>
          </p:cNvPr>
          <p:cNvSpPr>
            <a:spLocks noGrp="1"/>
          </p:cNvSpPr>
          <p:nvPr>
            <p:ph sz="quarter" idx="17"/>
          </p:nvPr>
        </p:nvSpPr>
        <p:spPr>
          <a:xfrm>
            <a:off x="8178799" y="4121819"/>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ADAC136C-316A-DA4A-A30C-762FB0DA75DB}"/>
              </a:ext>
            </a:extLst>
          </p:cNvPr>
          <p:cNvSpPr>
            <a:spLocks noGrp="1"/>
          </p:cNvSpPr>
          <p:nvPr>
            <p:ph type="body" sz="quarter" idx="18" hasCustomPrompt="1"/>
          </p:nvPr>
        </p:nvSpPr>
        <p:spPr>
          <a:xfrm>
            <a:off x="4508500" y="3378088"/>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1" name="Picture Placeholder 4">
            <a:extLst>
              <a:ext uri="{FF2B5EF4-FFF2-40B4-BE49-F238E27FC236}">
                <a16:creationId xmlns:a16="http://schemas.microsoft.com/office/drawing/2014/main" id="{E8D0F40D-CB9E-1843-A730-057166D81D53}"/>
              </a:ext>
            </a:extLst>
          </p:cNvPr>
          <p:cNvSpPr>
            <a:spLocks noGrp="1"/>
          </p:cNvSpPr>
          <p:nvPr>
            <p:ph type="pic" sz="quarter" idx="19"/>
          </p:nvPr>
        </p:nvSpPr>
        <p:spPr>
          <a:xfrm>
            <a:off x="4508500" y="822666"/>
            <a:ext cx="3175000" cy="2464373"/>
          </a:xfrm>
        </p:spPr>
        <p:txBody>
          <a:bodyPr/>
          <a:lstStyle/>
          <a:p>
            <a:r>
              <a:rPr lang="en-US"/>
              <a:t>Click icon to add picture</a:t>
            </a:r>
          </a:p>
        </p:txBody>
      </p:sp>
      <p:sp>
        <p:nvSpPr>
          <p:cNvPr id="12" name="Text Placeholder 16">
            <a:extLst>
              <a:ext uri="{FF2B5EF4-FFF2-40B4-BE49-F238E27FC236}">
                <a16:creationId xmlns:a16="http://schemas.microsoft.com/office/drawing/2014/main" id="{9087E294-959F-8743-9BAA-CE14410F1F21}"/>
              </a:ext>
            </a:extLst>
          </p:cNvPr>
          <p:cNvSpPr>
            <a:spLocks noGrp="1"/>
          </p:cNvSpPr>
          <p:nvPr>
            <p:ph type="body" sz="quarter" idx="20" hasCustomPrompt="1"/>
          </p:nvPr>
        </p:nvSpPr>
        <p:spPr>
          <a:xfrm>
            <a:off x="81787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3" name="Picture Placeholder 4">
            <a:extLst>
              <a:ext uri="{FF2B5EF4-FFF2-40B4-BE49-F238E27FC236}">
                <a16:creationId xmlns:a16="http://schemas.microsoft.com/office/drawing/2014/main" id="{5855E86E-EC22-4241-8F46-CA7738493BB5}"/>
              </a:ext>
            </a:extLst>
          </p:cNvPr>
          <p:cNvSpPr>
            <a:spLocks noGrp="1"/>
          </p:cNvSpPr>
          <p:nvPr>
            <p:ph type="pic" sz="quarter" idx="21"/>
          </p:nvPr>
        </p:nvSpPr>
        <p:spPr>
          <a:xfrm>
            <a:off x="8178799" y="812800"/>
            <a:ext cx="3175000" cy="2464373"/>
          </a:xfrm>
        </p:spPr>
        <p:txBody>
          <a:bodyPr/>
          <a:lstStyle/>
          <a:p>
            <a:r>
              <a:rPr lang="en-US"/>
              <a:t>Click icon to add picture</a:t>
            </a:r>
          </a:p>
        </p:txBody>
      </p:sp>
      <p:sp>
        <p:nvSpPr>
          <p:cNvPr id="15" name="Date Placeholder 14"/>
          <p:cNvSpPr>
            <a:spLocks noGrp="1"/>
          </p:cNvSpPr>
          <p:nvPr>
            <p:ph type="dt" sz="half" idx="22"/>
          </p:nvPr>
        </p:nvSpPr>
        <p:spPr/>
        <p:txBody>
          <a:bodyPr/>
          <a:lstStyle/>
          <a:p>
            <a:endParaRPr lang="en-US"/>
          </a:p>
        </p:txBody>
      </p:sp>
      <p:sp>
        <p:nvSpPr>
          <p:cNvPr id="16" name="Footer Placeholder 15"/>
          <p:cNvSpPr>
            <a:spLocks noGrp="1"/>
          </p:cNvSpPr>
          <p:nvPr>
            <p:ph type="ftr" sz="quarter" idx="23"/>
          </p:nvPr>
        </p:nvSpPr>
        <p:spPr>
          <a:solidFill>
            <a:schemeClr val="bg1"/>
          </a:solidFill>
          <a:ln>
            <a:solidFill>
              <a:schemeClr val="tx1"/>
            </a:solidFill>
          </a:ln>
        </p:spPr>
        <p:txBody>
          <a:bodyPr/>
          <a:lstStyle/>
          <a:p>
            <a:endParaRPr lang="en-US" dirty="0"/>
          </a:p>
        </p:txBody>
      </p:sp>
      <p:sp>
        <p:nvSpPr>
          <p:cNvPr id="17" name="Slide Number Placeholder 16"/>
          <p:cNvSpPr>
            <a:spLocks noGrp="1"/>
          </p:cNvSpPr>
          <p:nvPr>
            <p:ph type="sldNum" sz="quarter" idx="24"/>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69383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2" name="Footer Placeholder 1"/>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235474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8479055" cy="695375"/>
          </a:xfrm>
          <a:prstGeom prst="rect">
            <a:avLst/>
          </a:prstGeom>
        </p:spPr>
        <p:txBody>
          <a:bodyPr/>
          <a:lstStyle>
            <a:lvl1pPr>
              <a:defRPr>
                <a:solidFill>
                  <a:schemeClr val="bg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Date Placeholder 2"/>
          <p:cNvSpPr>
            <a:spLocks noGrp="1"/>
          </p:cNvSpPr>
          <p:nvPr>
            <p:ph type="dt" sz="half" idx="15"/>
          </p:nvPr>
        </p:nvSpPr>
        <p:spPr/>
        <p:txBody>
          <a:bodyPr/>
          <a:lstStyle/>
          <a:p>
            <a:endParaRPr lang="en-US"/>
          </a:p>
        </p:txBody>
      </p:sp>
      <p:sp>
        <p:nvSpPr>
          <p:cNvPr id="4" name="Footer Placeholder 3"/>
          <p:cNvSpPr>
            <a:spLocks noGrp="1"/>
          </p:cNvSpPr>
          <p:nvPr>
            <p:ph type="ftr" sz="quarter" idx="16"/>
          </p:nvPr>
        </p:nvSpPr>
        <p:spPr>
          <a:solidFill>
            <a:schemeClr val="bg1"/>
          </a:solidFill>
        </p:spPr>
        <p:txBody>
          <a:bodyPr/>
          <a:lstStyle/>
          <a:p>
            <a:endParaRPr lang="en-US" dirty="0"/>
          </a:p>
        </p:txBody>
      </p:sp>
      <p:sp>
        <p:nvSpPr>
          <p:cNvPr id="11" name="Slide Number Placeholder 10"/>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148715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681038"/>
            <a:ext cx="8479055" cy="695375"/>
          </a:xfrm>
          <a:prstGeom prst="rect">
            <a:avLst/>
          </a:prstGeom>
        </p:spPr>
        <p:txBody>
          <a:bodyPr vert="horz" lIns="91440" tIns="45720" rIns="91440" bIns="45720" rtlCol="0" anchor="b" anchorCtr="0">
            <a:normAutofit/>
          </a:bodyPr>
          <a:lstStyle/>
          <a:p>
            <a:r>
              <a:rPr lang="en-US" dirty="0"/>
              <a:t>Sub-section Title</a:t>
            </a:r>
          </a:p>
        </p:txBody>
      </p:sp>
      <p:sp>
        <p:nvSpPr>
          <p:cNvPr id="3" name="Text Placeholder 2"/>
          <p:cNvSpPr>
            <a:spLocks noGrp="1"/>
          </p:cNvSpPr>
          <p:nvPr>
            <p:ph type="body" idx="1"/>
          </p:nvPr>
        </p:nvSpPr>
        <p:spPr>
          <a:xfrm>
            <a:off x="838199" y="1540043"/>
            <a:ext cx="10515599" cy="4636920"/>
          </a:xfrm>
          <a:prstGeom prst="rect">
            <a:avLst/>
          </a:prstGeom>
        </p:spPr>
        <p:txBody>
          <a:bodyPr vert="horz" lIns="91440" tIns="45720" rIns="91440" bIns="45720" numCol="2" rtlCol="0">
            <a:normAutofit/>
          </a:bodyPr>
          <a:lstStyle/>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solidFill>
                <a:latin typeface="Source Sans Pro" panose="020B0503030403020204" pitchFamily="34" charset="0"/>
                <a:ea typeface="Source Sans Pro" panose="020B0503030403020204" pitchFamily="34" charset="0"/>
              </a:defRPr>
            </a:lvl1pPr>
          </a:lstStyle>
          <a:p>
            <a:endParaRPr lang="en-US"/>
          </a:p>
        </p:txBody>
      </p:sp>
      <p:sp>
        <p:nvSpPr>
          <p:cNvPr id="6" name="Footer Placeholder 4"/>
          <p:cNvSpPr>
            <a:spLocks noGrp="1"/>
          </p:cNvSpPr>
          <p:nvPr>
            <p:ph type="ftr" sz="quarter" idx="3"/>
          </p:nvPr>
        </p:nvSpPr>
        <p:spPr>
          <a:xfrm>
            <a:off x="9631404" y="6354247"/>
            <a:ext cx="1722395" cy="369332"/>
          </a:xfrm>
          <a:prstGeom prst="rect">
            <a:avLst/>
          </a:prstGeom>
          <a:ln w="12700">
            <a:solidFill>
              <a:schemeClr val="tx1"/>
            </a:solidFill>
          </a:ln>
        </p:spPr>
        <p:txBody>
          <a:bodyPr vert="horz" wrap="none" lIns="182880" tIns="91440" rIns="548640" bIns="91440" rtlCol="0" anchor="ctr">
            <a:spAutoFit/>
          </a:bodyPr>
          <a:lstStyle>
            <a:lvl1pPr algn="r">
              <a:defRPr sz="1200">
                <a:solidFill>
                  <a:schemeClr val="tx1"/>
                </a:solidFill>
              </a:defRPr>
            </a:lvl1pPr>
          </a:lstStyle>
          <a:p>
            <a:endParaRPr lang="en-US" dirty="0"/>
          </a:p>
        </p:txBody>
      </p:sp>
      <p:sp>
        <p:nvSpPr>
          <p:cNvPr id="7" name="Slide Number Placeholder 5"/>
          <p:cNvSpPr>
            <a:spLocks noGrp="1"/>
          </p:cNvSpPr>
          <p:nvPr>
            <p:ph type="sldNum" sz="quarter" idx="4"/>
          </p:nvPr>
        </p:nvSpPr>
        <p:spPr>
          <a:xfrm>
            <a:off x="10956470" y="6356350"/>
            <a:ext cx="397329" cy="365125"/>
          </a:xfrm>
          <a:prstGeom prst="rect">
            <a:avLst/>
          </a:prstGeom>
        </p:spPr>
        <p:txBody>
          <a:bodyPr vert="horz" lIns="91440" tIns="45720" rIns="91440" bIns="45720" rtlCol="0" anchor="ctr"/>
          <a:lstStyle>
            <a:lvl1pPr algn="l">
              <a:defRPr sz="1200">
                <a:solidFill>
                  <a:schemeClr val="tx1"/>
                </a:solidFill>
              </a:defRPr>
            </a:lvl1p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439814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kern="1200" baseline="0">
          <a:solidFill>
            <a:schemeClr val="tx1"/>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baseline="0">
          <a:solidFill>
            <a:schemeClr val="tx1"/>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skillscommons.org/"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4.xml"/><Relationship Id="rId7" Type="http://schemas.openxmlformats.org/officeDocument/2006/relationships/image" Target="../media/image1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xml"/><Relationship Id="rId5" Type="http://schemas.openxmlformats.org/officeDocument/2006/relationships/slideLayout" Target="../slideLayouts/slideLayout11.xml"/><Relationship Id="rId4" Type="http://schemas.openxmlformats.org/officeDocument/2006/relationships/tags" Target="../tags/tag5.xml"/><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inclusionjunction.org/"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inclusionjunction.org/" TargetMode="External"/><Relationship Id="rId2" Type="http://schemas.openxmlformats.org/officeDocument/2006/relationships/hyperlink" Target="https://www.digitalequity.us/events/fdic-webinars-2022/"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22031"/>
            <a:ext cx="12191999" cy="3622431"/>
          </a:xfrm>
        </p:spPr>
        <p:txBody>
          <a:bodyPr>
            <a:normAutofit fontScale="90000"/>
          </a:bodyPr>
          <a:lstStyle/>
          <a:p>
            <a:r>
              <a:rPr lang="en-US" sz="4900" b="1" dirty="0">
                <a:effectLst/>
                <a:latin typeface="+mn-lt"/>
              </a:rPr>
              <a:t>Connecting States’ </a:t>
            </a:r>
            <a:r>
              <a:rPr lang="en-US" sz="4900" b="1" dirty="0">
                <a:latin typeface="+mn-lt"/>
              </a:rPr>
              <a:t>Financial, Economic and </a:t>
            </a:r>
            <a:r>
              <a:rPr lang="en-US" sz="4900" b="1" dirty="0">
                <a:effectLst/>
                <a:latin typeface="+mn-lt"/>
              </a:rPr>
              <a:t>Digital Inclusion Initiatives</a:t>
            </a:r>
            <a:br>
              <a:rPr lang="en-US" sz="2400" b="0" dirty="0">
                <a:effectLst/>
              </a:rPr>
            </a:br>
            <a:r>
              <a:rPr lang="en-US" sz="3100" b="1" i="1" dirty="0">
                <a:latin typeface="+mn-lt"/>
              </a:rPr>
              <a:t>(webinar series)</a:t>
            </a:r>
            <a:br>
              <a:rPr lang="en-US" sz="6000" b="1" dirty="0"/>
            </a:br>
            <a:r>
              <a:rPr lang="en-US" dirty="0"/>
              <a:t> </a:t>
            </a:r>
            <a:br>
              <a:rPr lang="en-US" dirty="0"/>
            </a:br>
            <a:r>
              <a:rPr lang="en-US" sz="3100" b="1" dirty="0"/>
              <a:t>Webinar # 1  </a:t>
            </a:r>
            <a:br>
              <a:rPr lang="en-US" sz="3100" b="1" dirty="0"/>
            </a:br>
            <a:r>
              <a:rPr lang="en-US" sz="4000" b="1" dirty="0">
                <a:latin typeface="Calibri" panose="020F0502020204030204" pitchFamily="34" charset="0"/>
                <a:ea typeface="Calibri" panose="020F0502020204030204" pitchFamily="34" charset="0"/>
                <a:cs typeface="Times New Roman" panose="02020603050405020304" pitchFamily="18" charset="0"/>
              </a:rPr>
              <a:t>Challenges of Systemic Inclusion - Unpacking </a:t>
            </a:r>
            <a:r>
              <a:rPr lang="en-US" sz="4000" b="1" dirty="0" err="1">
                <a:latin typeface="Calibri" panose="020F0502020204030204" pitchFamily="34" charset="0"/>
                <a:ea typeface="Calibri" panose="020F0502020204030204" pitchFamily="34" charset="0"/>
                <a:cs typeface="Times New Roman" panose="02020603050405020304" pitchFamily="18" charset="0"/>
              </a:rPr>
              <a:t>Siloed</a:t>
            </a:r>
            <a:r>
              <a:rPr lang="en-US" sz="4000" b="1" dirty="0">
                <a:latin typeface="Calibri" panose="020F0502020204030204" pitchFamily="34" charset="0"/>
                <a:ea typeface="Calibri" panose="020F0502020204030204" pitchFamily="34" charset="0"/>
                <a:cs typeface="Times New Roman" panose="02020603050405020304" pitchFamily="18" charset="0"/>
              </a:rPr>
              <a:t> Conversations for Greater Collaboration </a:t>
            </a:r>
            <a:endParaRPr lang="en-US" sz="4000" dirty="0"/>
          </a:p>
        </p:txBody>
      </p:sp>
      <p:sp>
        <p:nvSpPr>
          <p:cNvPr id="3" name="Subtitle 2"/>
          <p:cNvSpPr>
            <a:spLocks noGrp="1"/>
          </p:cNvSpPr>
          <p:nvPr>
            <p:ph type="subTitle" idx="1"/>
          </p:nvPr>
        </p:nvSpPr>
        <p:spPr/>
        <p:txBody>
          <a:bodyPr/>
          <a:lstStyle/>
          <a:p>
            <a:r>
              <a:rPr lang="en-US" dirty="0"/>
              <a:t>Thursday, October 6, 2022</a:t>
            </a:r>
          </a:p>
          <a:p>
            <a:r>
              <a:rPr lang="en-US" dirty="0"/>
              <a:t>1:00PM (ET) to 2:00PM (ET)</a:t>
            </a:r>
          </a:p>
        </p:txBody>
      </p:sp>
    </p:spTree>
    <p:extLst>
      <p:ext uri="{BB962C8B-B14F-4D97-AF65-F5344CB8AC3E}">
        <p14:creationId xmlns:p14="http://schemas.microsoft.com/office/powerpoint/2010/main" val="228109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7100"/>
            <a:ext cx="12192000" cy="31953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5141978"/>
            <a:ext cx="12191992" cy="1716023"/>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36C7C162-6F8A-67FD-BAEF-A2F58D8546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361" y="5818340"/>
            <a:ext cx="1478585" cy="644652"/>
          </a:xfrm>
          <a:prstGeom prst="rect">
            <a:avLst/>
          </a:prstGeom>
          <a:ln w="38100">
            <a:solidFill>
              <a:schemeClr val="accent1">
                <a:lumMod val="75000"/>
              </a:schemeClr>
            </a:solidFill>
          </a:ln>
        </p:spPr>
      </p:pic>
      <p:sp>
        <p:nvSpPr>
          <p:cNvPr id="8" name="TextBox 7">
            <a:extLst>
              <a:ext uri="{FF2B5EF4-FFF2-40B4-BE49-F238E27FC236}">
                <a16:creationId xmlns:a16="http://schemas.microsoft.com/office/drawing/2014/main" id="{6BA5B579-D90E-8112-3560-113D582647D0}"/>
              </a:ext>
            </a:extLst>
          </p:cNvPr>
          <p:cNvSpPr txBox="1"/>
          <p:nvPr/>
        </p:nvSpPr>
        <p:spPr>
          <a:xfrm>
            <a:off x="1330256" y="226228"/>
            <a:ext cx="9825424" cy="646331"/>
          </a:xfrm>
          <a:prstGeom prst="rect">
            <a:avLst/>
          </a:prstGeom>
          <a:noFill/>
        </p:spPr>
        <p:txBody>
          <a:bodyPr wrap="square" rtlCol="0">
            <a:spAutoFit/>
          </a:bodyPr>
          <a:lstStyle/>
          <a:p>
            <a:pPr algn="ctr"/>
            <a:r>
              <a:rPr lang="en-US" sz="3600" dirty="0"/>
              <a:t>Edutainment Reaching The World - </a:t>
            </a:r>
            <a:r>
              <a:rPr lang="en-US" sz="3600" dirty="0" err="1"/>
              <a:t>Spondulics</a:t>
            </a:r>
            <a:r>
              <a:rPr lang="en-US" sz="3600" dirty="0"/>
              <a:t> </a:t>
            </a:r>
          </a:p>
        </p:txBody>
      </p:sp>
      <p:pic>
        <p:nvPicPr>
          <p:cNvPr id="7" name="Picture 6">
            <a:extLst>
              <a:ext uri="{FF2B5EF4-FFF2-40B4-BE49-F238E27FC236}">
                <a16:creationId xmlns:a16="http://schemas.microsoft.com/office/drawing/2014/main" id="{5560E902-49B9-586A-F4FE-4375DFCBD572}"/>
              </a:ext>
            </a:extLst>
          </p:cNvPr>
          <p:cNvPicPr>
            <a:picLocks noChangeAspect="1"/>
          </p:cNvPicPr>
          <p:nvPr/>
        </p:nvPicPr>
        <p:blipFill>
          <a:blip r:embed="rId5"/>
          <a:stretch>
            <a:fillRect/>
          </a:stretch>
        </p:blipFill>
        <p:spPr>
          <a:xfrm>
            <a:off x="1720785" y="1222606"/>
            <a:ext cx="8750427" cy="4397883"/>
          </a:xfrm>
          <a:prstGeom prst="rect">
            <a:avLst/>
          </a:prstGeom>
        </p:spPr>
      </p:pic>
    </p:spTree>
    <p:extLst>
      <p:ext uri="{BB962C8B-B14F-4D97-AF65-F5344CB8AC3E}">
        <p14:creationId xmlns:p14="http://schemas.microsoft.com/office/powerpoint/2010/main" val="270915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7100"/>
            <a:ext cx="12192000" cy="31953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5141978"/>
            <a:ext cx="12191992" cy="1716023"/>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36C7C162-6F8A-67FD-BAEF-A2F58D8546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361" y="5818340"/>
            <a:ext cx="1478585" cy="644652"/>
          </a:xfrm>
          <a:prstGeom prst="rect">
            <a:avLst/>
          </a:prstGeom>
          <a:ln w="38100">
            <a:solidFill>
              <a:schemeClr val="accent1">
                <a:lumMod val="75000"/>
              </a:schemeClr>
            </a:solidFill>
          </a:ln>
        </p:spPr>
      </p:pic>
      <p:sp>
        <p:nvSpPr>
          <p:cNvPr id="8" name="TextBox 7">
            <a:extLst>
              <a:ext uri="{FF2B5EF4-FFF2-40B4-BE49-F238E27FC236}">
                <a16:creationId xmlns:a16="http://schemas.microsoft.com/office/drawing/2014/main" id="{6BA5B579-D90E-8112-3560-113D582647D0}"/>
              </a:ext>
            </a:extLst>
          </p:cNvPr>
          <p:cNvSpPr txBox="1"/>
          <p:nvPr/>
        </p:nvSpPr>
        <p:spPr>
          <a:xfrm>
            <a:off x="1344544" y="44113"/>
            <a:ext cx="9825424" cy="954107"/>
          </a:xfrm>
          <a:prstGeom prst="rect">
            <a:avLst/>
          </a:prstGeom>
          <a:noFill/>
        </p:spPr>
        <p:txBody>
          <a:bodyPr wrap="square" rtlCol="0">
            <a:spAutoFit/>
          </a:bodyPr>
          <a:lstStyle/>
          <a:p>
            <a:pPr algn="ctr"/>
            <a:r>
              <a:rPr lang="en-US" sz="2800" dirty="0"/>
              <a:t>Automating the Integration Process w/the FPP Coalition/Bank On Florida Product Matcher</a:t>
            </a:r>
          </a:p>
        </p:txBody>
      </p:sp>
      <p:pic>
        <p:nvPicPr>
          <p:cNvPr id="7" name="Picture 6">
            <a:extLst>
              <a:ext uri="{FF2B5EF4-FFF2-40B4-BE49-F238E27FC236}">
                <a16:creationId xmlns:a16="http://schemas.microsoft.com/office/drawing/2014/main" id="{9CEBE47B-22B9-3AB2-EFE9-82B0B80F76B6}"/>
              </a:ext>
            </a:extLst>
          </p:cNvPr>
          <p:cNvPicPr>
            <a:picLocks noChangeAspect="1"/>
          </p:cNvPicPr>
          <p:nvPr/>
        </p:nvPicPr>
        <p:blipFill>
          <a:blip r:embed="rId5"/>
          <a:stretch>
            <a:fillRect/>
          </a:stretch>
        </p:blipFill>
        <p:spPr>
          <a:xfrm>
            <a:off x="2135313" y="1262443"/>
            <a:ext cx="7921371" cy="4333113"/>
          </a:xfrm>
          <a:prstGeom prst="rect">
            <a:avLst/>
          </a:prstGeom>
          <a:ln w="38100">
            <a:solidFill>
              <a:schemeClr val="tx1"/>
            </a:solidFill>
          </a:ln>
        </p:spPr>
      </p:pic>
    </p:spTree>
    <p:extLst>
      <p:ext uri="{BB962C8B-B14F-4D97-AF65-F5344CB8AC3E}">
        <p14:creationId xmlns:p14="http://schemas.microsoft.com/office/powerpoint/2010/main" val="3420595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1805354" y="3685296"/>
            <a:ext cx="9548445" cy="695375"/>
          </a:xfrm>
        </p:spPr>
        <p:txBody>
          <a:bodyPr>
            <a:normAutofit fontScale="90000"/>
          </a:bodyPr>
          <a:lstStyle/>
          <a:p>
            <a:pPr algn="ctr"/>
            <a:r>
              <a:rPr lang="en-US" dirty="0"/>
              <a:t>Marquita Robertson, Bank On North Carolina	</a:t>
            </a:r>
          </a:p>
        </p:txBody>
      </p:sp>
      <p:sp>
        <p:nvSpPr>
          <p:cNvPr id="8" name="Content Placeholder 7">
            <a:extLst>
              <a:ext uri="{FF2B5EF4-FFF2-40B4-BE49-F238E27FC236}">
                <a16:creationId xmlns:a16="http://schemas.microsoft.com/office/drawing/2014/main" id="{C093C699-0139-FC79-A7E7-0FF14B037E88}"/>
              </a:ext>
            </a:extLst>
          </p:cNvPr>
          <p:cNvSpPr>
            <a:spLocks noGrp="1"/>
          </p:cNvSpPr>
          <p:nvPr>
            <p:ph idx="1"/>
          </p:nvPr>
        </p:nvSpPr>
        <p:spPr>
          <a:xfrm>
            <a:off x="838200" y="1252083"/>
            <a:ext cx="10515599" cy="4810237"/>
          </a:xfrm>
        </p:spPr>
        <p:txBody>
          <a:bodyPr>
            <a:normAutofit/>
          </a:bodyPr>
          <a:lstStyle/>
          <a:p>
            <a:endParaRPr lang="en-US" dirty="0"/>
          </a:p>
          <a:p>
            <a:endParaRPr lang="en-US" dirty="0"/>
          </a:p>
        </p:txBody>
      </p:sp>
      <p:sp>
        <p:nvSpPr>
          <p:cNvPr id="3" name="Slide Number Placeholder 2"/>
          <p:cNvSpPr>
            <a:spLocks noGrp="1"/>
          </p:cNvSpPr>
          <p:nvPr>
            <p:ph type="sldNum" sz="quarter" idx="12"/>
          </p:nvPr>
        </p:nvSpPr>
        <p:spPr/>
        <p:txBody>
          <a:bodyPr/>
          <a:lstStyle/>
          <a:p>
            <a:fld id="{1267BF92-073C-4ECE-B084-A7F2B13135E2}" type="slidenum">
              <a:rPr lang="en-US" smtClean="0"/>
              <a:t>12</a:t>
            </a:fld>
            <a:endParaRPr lang="en-US"/>
          </a:p>
        </p:txBody>
      </p:sp>
      <p:pic>
        <p:nvPicPr>
          <p:cNvPr id="3074" name="Picture 2" descr="https://www.digitalequity.us/wp-content/uploads/2022/09/robertson-2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555" y="1280965"/>
            <a:ext cx="1602887" cy="24043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57754" y="4380671"/>
            <a:ext cx="3930307" cy="369332"/>
          </a:xfrm>
          <a:prstGeom prst="rect">
            <a:avLst/>
          </a:prstGeom>
        </p:spPr>
        <p:txBody>
          <a:bodyPr wrap="none">
            <a:spAutoFit/>
          </a:bodyPr>
          <a:lstStyle/>
          <a:p>
            <a:pPr fontAlgn="base"/>
            <a:r>
              <a:rPr lang="en-US" b="1" dirty="0">
                <a:solidFill>
                  <a:srgbClr val="0D283D"/>
                </a:solidFill>
                <a:latin typeface="Source Sans Pro" panose="020B0503030403020204" pitchFamily="34" charset="0"/>
              </a:rPr>
              <a:t>Executive Director, The Collaborative</a:t>
            </a:r>
            <a:endParaRPr lang="en-US" b="1" i="0" u="none" strike="noStrike" dirty="0">
              <a:solidFill>
                <a:srgbClr val="0D283D"/>
              </a:solidFill>
              <a:effectLst/>
              <a:latin typeface="Source Sans Pro" panose="020B0503030403020204" pitchFamily="34" charset="0"/>
            </a:endParaRPr>
          </a:p>
        </p:txBody>
      </p:sp>
    </p:spTree>
    <p:extLst>
      <p:ext uri="{BB962C8B-B14F-4D97-AF65-F5344CB8AC3E}">
        <p14:creationId xmlns:p14="http://schemas.microsoft.com/office/powerpoint/2010/main" val="2553640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2029EB-5F1E-4735-BA97-E7C9CFD0C450}"/>
              </a:ext>
            </a:extLst>
          </p:cNvPr>
          <p:cNvSpPr>
            <a:spLocks noGrp="1"/>
          </p:cNvSpPr>
          <p:nvPr>
            <p:ph type="title"/>
          </p:nvPr>
        </p:nvSpPr>
        <p:spPr>
          <a:xfrm>
            <a:off x="682924" y="227779"/>
            <a:ext cx="11238781" cy="1325563"/>
          </a:xfrm>
        </p:spPr>
        <p:txBody>
          <a:bodyPr>
            <a:normAutofit/>
          </a:bodyPr>
          <a:lstStyle/>
          <a:p>
            <a:r>
              <a:rPr lang="en-US" dirty="0"/>
              <a:t>The Collaborative</a:t>
            </a:r>
            <a:br>
              <a:rPr lang="en-US" sz="2200" dirty="0"/>
            </a:br>
            <a:r>
              <a:rPr lang="en-US" sz="2200" dirty="0">
                <a:solidFill>
                  <a:schemeClr val="accent3">
                    <a:lumMod val="50000"/>
                  </a:schemeClr>
                </a:solidFill>
                <a:latin typeface="Calibri" panose="020F0502020204030204" pitchFamily="34" charset="0"/>
                <a:cs typeface="Calibri" panose="020F0502020204030204" pitchFamily="34" charset="0"/>
              </a:rPr>
              <a:t>Closing the wealth gap in North Carolina by ensuring that everyone has a pathway to prosperity</a:t>
            </a:r>
            <a:endParaRPr lang="en-US" dirty="0"/>
          </a:p>
        </p:txBody>
      </p:sp>
      <p:pic>
        <p:nvPicPr>
          <p:cNvPr id="8" name="Picture 7" descr="A person holding a calculator">
            <a:extLst>
              <a:ext uri="{FF2B5EF4-FFF2-40B4-BE49-F238E27FC236}">
                <a16:creationId xmlns:a16="http://schemas.microsoft.com/office/drawing/2014/main" id="{96A66114-11AD-7E86-9F27-3B3C697F5CF7}"/>
              </a:ext>
            </a:extLst>
          </p:cNvPr>
          <p:cNvPicPr>
            <a:picLocks noChangeAspect="1"/>
          </p:cNvPicPr>
          <p:nvPr/>
        </p:nvPicPr>
        <p:blipFill>
          <a:blip r:embed="rId2"/>
          <a:stretch>
            <a:fillRect/>
          </a:stretch>
        </p:blipFill>
        <p:spPr>
          <a:xfrm>
            <a:off x="6896024" y="2190517"/>
            <a:ext cx="4278336" cy="2854452"/>
          </a:xfrm>
          <a:prstGeom prst="rect">
            <a:avLst/>
          </a:prstGeom>
        </p:spPr>
      </p:pic>
      <p:sp>
        <p:nvSpPr>
          <p:cNvPr id="2" name="Slide Number Placeholder 1"/>
          <p:cNvSpPr>
            <a:spLocks noGrp="1"/>
          </p:cNvSpPr>
          <p:nvPr>
            <p:ph type="sldNum" sz="quarter" idx="12"/>
          </p:nvPr>
        </p:nvSpPr>
        <p:spPr/>
        <p:txBody>
          <a:bodyPr/>
          <a:lstStyle/>
          <a:p>
            <a:fld id="{1267BF92-073C-4ECE-B084-A7F2B13135E2}" type="slidenum">
              <a:rPr lang="en-US" smtClean="0"/>
              <a:t>13</a:t>
            </a:fld>
            <a:endParaRPr lang="en-US"/>
          </a:p>
        </p:txBody>
      </p:sp>
      <p:sp>
        <p:nvSpPr>
          <p:cNvPr id="4" name="TextBox 3">
            <a:extLst>
              <a:ext uri="{FF2B5EF4-FFF2-40B4-BE49-F238E27FC236}">
                <a16:creationId xmlns:a16="http://schemas.microsoft.com/office/drawing/2014/main" id="{D9E15C84-BE57-DD3C-468D-DDD08A764791}"/>
              </a:ext>
            </a:extLst>
          </p:cNvPr>
          <p:cNvSpPr txBox="1"/>
          <p:nvPr/>
        </p:nvSpPr>
        <p:spPr>
          <a:xfrm>
            <a:off x="682924" y="1735495"/>
            <a:ext cx="6094562" cy="4985980"/>
          </a:xfrm>
          <a:prstGeom prst="rect">
            <a:avLst/>
          </a:prstGeom>
          <a:noFill/>
        </p:spPr>
        <p:txBody>
          <a:bodyPr wrap="square">
            <a:spAutoFit/>
          </a:bodyPr>
          <a:lstStyle/>
          <a:p>
            <a:pPr marL="0" indent="0">
              <a:lnSpc>
                <a:spcPct val="100000"/>
              </a:lnSpc>
              <a:spcBef>
                <a:spcPts val="0"/>
              </a:spcBef>
              <a:buSzPts val="3200"/>
              <a:buNone/>
            </a:pPr>
            <a:r>
              <a:rPr lang="en-US" sz="1800" b="1" dirty="0"/>
              <a:t>Bank On North Carolina</a:t>
            </a:r>
          </a:p>
          <a:p>
            <a:pPr marL="0" indent="0">
              <a:lnSpc>
                <a:spcPct val="100000"/>
              </a:lnSpc>
              <a:spcBef>
                <a:spcPts val="0"/>
              </a:spcBef>
              <a:spcAft>
                <a:spcPts val="1200"/>
              </a:spcAft>
              <a:buSzPts val="3200"/>
              <a:buNone/>
            </a:pPr>
            <a:r>
              <a:rPr lang="en-US" sz="1800" dirty="0"/>
              <a:t>This is initiative expands access to safe and affordable bank accounts to all North Carolinians  through nonpredatory bank accounts for everyone, vetted financial inclusion resources and a statewide coalition. </a:t>
            </a:r>
          </a:p>
          <a:p>
            <a:pPr marL="0" indent="0">
              <a:lnSpc>
                <a:spcPct val="100000"/>
              </a:lnSpc>
              <a:spcBef>
                <a:spcPts val="0"/>
              </a:spcBef>
              <a:buSzPts val="3200"/>
              <a:buNone/>
            </a:pPr>
            <a:r>
              <a:rPr lang="en-US" sz="1800" b="1" dirty="0"/>
              <a:t>Capacity Building for Nonprofits </a:t>
            </a:r>
          </a:p>
          <a:p>
            <a:pPr marL="0" indent="0">
              <a:lnSpc>
                <a:spcPct val="100000"/>
              </a:lnSpc>
              <a:spcBef>
                <a:spcPts val="0"/>
              </a:spcBef>
              <a:spcAft>
                <a:spcPts val="1200"/>
              </a:spcAft>
              <a:buSzPts val="3200"/>
              <a:buNone/>
            </a:pPr>
            <a:r>
              <a:rPr lang="en-US" sz="1800" dirty="0">
                <a:solidFill>
                  <a:schemeClr val="tx1"/>
                </a:solidFill>
              </a:rPr>
              <a:t>The Collaborative </a:t>
            </a:r>
            <a:r>
              <a:rPr lang="en-US" sz="1800" dirty="0"/>
              <a:t>places paid, fulltime volunteers at nonprofits focused on financial inclusion for a year to build capacity, create programs and strategies combating poverty in the community.</a:t>
            </a:r>
          </a:p>
          <a:p>
            <a:pPr marL="0" indent="0">
              <a:lnSpc>
                <a:spcPct val="100000"/>
              </a:lnSpc>
              <a:spcBef>
                <a:spcPts val="0"/>
              </a:spcBef>
              <a:buSzPts val="3200"/>
              <a:buNone/>
            </a:pPr>
            <a:r>
              <a:rPr lang="en-US" sz="1800" b="1" dirty="0"/>
              <a:t>Consumer Advocacy and Asset Building Coalition</a:t>
            </a:r>
          </a:p>
          <a:p>
            <a:pPr marL="0" indent="0">
              <a:lnSpc>
                <a:spcPct val="100000"/>
              </a:lnSpc>
              <a:spcBef>
                <a:spcPts val="0"/>
              </a:spcBef>
              <a:spcAft>
                <a:spcPts val="1200"/>
              </a:spcAft>
              <a:buSzPts val="3200"/>
              <a:buNone/>
            </a:pPr>
            <a:r>
              <a:rPr lang="en-US" sz="1800" dirty="0"/>
              <a:t>The advocacy arm of The Collaborative, the NC Assets Alliance, is a statewide asset building coalition comprised of more than 200 member organizations representing all areas of economic improvement. </a:t>
            </a:r>
          </a:p>
          <a:p>
            <a:pPr marL="0" indent="0">
              <a:lnSpc>
                <a:spcPct val="100000"/>
              </a:lnSpc>
              <a:spcBef>
                <a:spcPts val="0"/>
              </a:spcBef>
              <a:buSzPts val="3200"/>
              <a:buNone/>
            </a:pPr>
            <a:endParaRPr lang="en-US" sz="1800" dirty="0">
              <a:solidFill>
                <a:schemeClr val="tx1"/>
              </a:solidFill>
            </a:endParaRPr>
          </a:p>
        </p:txBody>
      </p:sp>
    </p:spTree>
    <p:extLst>
      <p:ext uri="{BB962C8B-B14F-4D97-AF65-F5344CB8AC3E}">
        <p14:creationId xmlns:p14="http://schemas.microsoft.com/office/powerpoint/2010/main" val="59724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1770185" y="3715006"/>
            <a:ext cx="8487508" cy="695375"/>
          </a:xfrm>
        </p:spPr>
        <p:txBody>
          <a:bodyPr>
            <a:normAutofit/>
          </a:bodyPr>
          <a:lstStyle/>
          <a:p>
            <a:pPr algn="ctr"/>
            <a:r>
              <a:rPr lang="en-US" sz="3200" dirty="0"/>
              <a:t>Gerry Hanley, SkillsCommons &amp; MERLOT</a:t>
            </a:r>
          </a:p>
        </p:txBody>
      </p:sp>
      <p:sp>
        <p:nvSpPr>
          <p:cNvPr id="8" name="Content Placeholder 7">
            <a:extLst>
              <a:ext uri="{FF2B5EF4-FFF2-40B4-BE49-F238E27FC236}">
                <a16:creationId xmlns:a16="http://schemas.microsoft.com/office/drawing/2014/main" id="{C093C699-0139-FC79-A7E7-0FF14B037E88}"/>
              </a:ext>
            </a:extLst>
          </p:cNvPr>
          <p:cNvSpPr>
            <a:spLocks noGrp="1"/>
          </p:cNvSpPr>
          <p:nvPr>
            <p:ph idx="1"/>
          </p:nvPr>
        </p:nvSpPr>
        <p:spPr>
          <a:xfrm>
            <a:off x="838200" y="1252083"/>
            <a:ext cx="10515599" cy="4810237"/>
          </a:xfrm>
        </p:spPr>
        <p:txBody>
          <a:bodyPr>
            <a:normAutofit/>
          </a:bodyPr>
          <a:lstStyle/>
          <a:p>
            <a:endParaRPr lang="en-US" dirty="0"/>
          </a:p>
          <a:p>
            <a:endParaRPr lang="en-US" dirty="0"/>
          </a:p>
        </p:txBody>
      </p:sp>
      <p:sp>
        <p:nvSpPr>
          <p:cNvPr id="3" name="Slide Number Placeholder 2"/>
          <p:cNvSpPr>
            <a:spLocks noGrp="1"/>
          </p:cNvSpPr>
          <p:nvPr>
            <p:ph type="sldNum" sz="quarter" idx="12"/>
          </p:nvPr>
        </p:nvSpPr>
        <p:spPr/>
        <p:txBody>
          <a:bodyPr/>
          <a:lstStyle/>
          <a:p>
            <a:fld id="{1267BF92-073C-4ECE-B084-A7F2B13135E2}" type="slidenum">
              <a:rPr lang="en-US" smtClean="0"/>
              <a:t>14</a:t>
            </a:fld>
            <a:endParaRPr lang="en-US"/>
          </a:p>
        </p:txBody>
      </p:sp>
      <p:pic>
        <p:nvPicPr>
          <p:cNvPr id="4098" name="Picture 2" descr="Gerry Han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01" y="1721010"/>
            <a:ext cx="1993996" cy="19939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70185" y="4410381"/>
            <a:ext cx="2037930" cy="369332"/>
          </a:xfrm>
          <a:prstGeom prst="rect">
            <a:avLst/>
          </a:prstGeom>
        </p:spPr>
        <p:txBody>
          <a:bodyPr wrap="none">
            <a:spAutoFit/>
          </a:bodyPr>
          <a:lstStyle/>
          <a:p>
            <a:r>
              <a:rPr lang="en-US" b="1" dirty="0"/>
              <a:t>Executive Director</a:t>
            </a:r>
          </a:p>
        </p:txBody>
      </p:sp>
    </p:spTree>
    <p:extLst>
      <p:ext uri="{BB962C8B-B14F-4D97-AF65-F5344CB8AC3E}">
        <p14:creationId xmlns:p14="http://schemas.microsoft.com/office/powerpoint/2010/main" val="3116961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D2C5-5628-E019-98B2-13C67C8E564C}"/>
              </a:ext>
            </a:extLst>
          </p:cNvPr>
          <p:cNvSpPr>
            <a:spLocks noGrp="1" noRot="1" noMove="1" noResize="1" noEditPoints="1" noAdjustHandles="1" noChangeArrowheads="1" noChangeShapeType="1"/>
          </p:cNvSpPr>
          <p:nvPr>
            <p:ph type="title"/>
          </p:nvPr>
        </p:nvSpPr>
        <p:spPr>
          <a:xfrm>
            <a:off x="838200" y="177702"/>
            <a:ext cx="10515600" cy="1325563"/>
          </a:xfrm>
        </p:spPr>
        <p:txBody>
          <a:bodyPr/>
          <a:lstStyle/>
          <a:p>
            <a:pPr algn="ctr"/>
            <a:r>
              <a:rPr lang="en-US" b="1" dirty="0" err="1">
                <a:latin typeface="+mn-lt"/>
              </a:rPr>
              <a:t>FEEDing</a:t>
            </a:r>
            <a:r>
              <a:rPr lang="en-US" b="1" dirty="0">
                <a:latin typeface="+mn-lt"/>
              </a:rPr>
              <a:t> the </a:t>
            </a:r>
            <a:r>
              <a:rPr lang="en-US" b="1" dirty="0" err="1">
                <a:latin typeface="+mn-lt"/>
              </a:rPr>
              <a:t>BankOn</a:t>
            </a:r>
            <a:r>
              <a:rPr lang="en-US" b="1" dirty="0">
                <a:latin typeface="+mn-lt"/>
              </a:rPr>
              <a:t> Pipelines with </a:t>
            </a:r>
            <a:br>
              <a:rPr lang="en-US" b="1" dirty="0">
                <a:latin typeface="+mn-lt"/>
              </a:rPr>
            </a:br>
            <a:r>
              <a:rPr lang="en-US" b="1" dirty="0">
                <a:latin typeface="+mn-lt"/>
              </a:rPr>
              <a:t>Open Educational Resources and Services</a:t>
            </a:r>
          </a:p>
        </p:txBody>
      </p:sp>
      <p:sp>
        <p:nvSpPr>
          <p:cNvPr id="3" name="Content Placeholder 2">
            <a:extLst>
              <a:ext uri="{FF2B5EF4-FFF2-40B4-BE49-F238E27FC236}">
                <a16:creationId xmlns:a16="http://schemas.microsoft.com/office/drawing/2014/main" id="{FB90E302-AF59-0F05-9A4F-62AEDA13C607}"/>
              </a:ext>
            </a:extLst>
          </p:cNvPr>
          <p:cNvSpPr>
            <a:spLocks noGrp="1"/>
          </p:cNvSpPr>
          <p:nvPr>
            <p:ph idx="1"/>
          </p:nvPr>
        </p:nvSpPr>
        <p:spPr>
          <a:xfrm>
            <a:off x="193103" y="1584581"/>
            <a:ext cx="11998897" cy="5273419"/>
          </a:xfrm>
        </p:spPr>
        <p:txBody>
          <a:bodyPr numCol="1">
            <a:normAutofit/>
          </a:bodyPr>
          <a:lstStyle/>
          <a:p>
            <a:r>
              <a:rPr lang="en-US" sz="2800" b="1" dirty="0"/>
              <a:t>Scaling and sustaining </a:t>
            </a:r>
            <a:r>
              <a:rPr lang="en-US" sz="2800" dirty="0"/>
              <a:t>systemic inclusion (FEED) programs efficiently will require </a:t>
            </a:r>
            <a:r>
              <a:rPr lang="en-US" sz="2800" b="1" dirty="0"/>
              <a:t>open and freely available “supply lines” </a:t>
            </a:r>
            <a:r>
              <a:rPr lang="en-US" sz="2800" dirty="0"/>
              <a:t>of instructional and program management materials for </a:t>
            </a:r>
            <a:r>
              <a:rPr lang="en-US" sz="2800" dirty="0" err="1"/>
              <a:t>BankOn</a:t>
            </a:r>
            <a:r>
              <a:rPr lang="en-US" sz="2800" dirty="0"/>
              <a:t> programs. (No need to “reinvent the wheel)</a:t>
            </a:r>
          </a:p>
          <a:p>
            <a:r>
              <a:rPr lang="en-US" sz="2800" b="1" dirty="0"/>
              <a:t>An open and online library of teaching and learning materials </a:t>
            </a:r>
            <a:r>
              <a:rPr lang="en-US" sz="2800" dirty="0"/>
              <a:t>that any person participating in a </a:t>
            </a:r>
            <a:r>
              <a:rPr lang="en-US" sz="2800" dirty="0" err="1"/>
              <a:t>BankOn</a:t>
            </a:r>
            <a:r>
              <a:rPr lang="en-US" sz="2800" dirty="0"/>
              <a:t>, FDIC, NCDE, Dept of Labor, Dept of Education, or… program could find and use reliably and efficiently.</a:t>
            </a:r>
          </a:p>
          <a:p>
            <a:r>
              <a:rPr lang="en-US" sz="2800" b="1" dirty="0" err="1"/>
              <a:t>SkillsCommons</a:t>
            </a:r>
            <a:r>
              <a:rPr lang="en-US" sz="2800" b="1" dirty="0"/>
              <a:t> (</a:t>
            </a:r>
            <a:r>
              <a:rPr lang="en-US" sz="2800" b="1" dirty="0">
                <a:hlinkClick r:id="rId2"/>
              </a:rPr>
              <a:t>www.skillscommons.org</a:t>
            </a:r>
            <a:r>
              <a:rPr lang="en-US" sz="2800" b="1" dirty="0"/>
              <a:t>) provides an open, online public library for workforce training materials,</a:t>
            </a:r>
            <a:r>
              <a:rPr lang="en-US" sz="2800" dirty="0"/>
              <a:t> created for and funded by the U.S. Dept of Labor (part of the $1.9 B  TAACCT program for all 50 states since 2014).</a:t>
            </a:r>
          </a:p>
          <a:p>
            <a:endParaRPr lang="en-US" sz="2800" dirty="0"/>
          </a:p>
          <a:p>
            <a:r>
              <a:rPr lang="en-US" sz="2800" b="1" dirty="0"/>
              <a:t>                                            will expand its library to include more FEED (Financial, Economic, Educational, and Digital) materials can be available to all.</a:t>
            </a:r>
          </a:p>
        </p:txBody>
      </p:sp>
      <p:pic>
        <p:nvPicPr>
          <p:cNvPr id="4" name="Picture 3">
            <a:extLst>
              <a:ext uri="{FF2B5EF4-FFF2-40B4-BE49-F238E27FC236}">
                <a16:creationId xmlns:a16="http://schemas.microsoft.com/office/drawing/2014/main" id="{9DD2FB3B-F84B-0F47-E5CC-728E83A98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60843"/>
            <a:ext cx="3352059" cy="883162"/>
          </a:xfrm>
          <a:prstGeom prst="rect">
            <a:avLst/>
          </a:prstGeom>
        </p:spPr>
      </p:pic>
      <p:sp>
        <p:nvSpPr>
          <p:cNvPr id="5" name="Slide Number Placeholder 4"/>
          <p:cNvSpPr>
            <a:spLocks noGrp="1"/>
          </p:cNvSpPr>
          <p:nvPr>
            <p:ph type="sldNum" sz="quarter" idx="12"/>
          </p:nvPr>
        </p:nvSpPr>
        <p:spPr/>
        <p:txBody>
          <a:bodyPr/>
          <a:lstStyle/>
          <a:p>
            <a:fld id="{1267BF92-073C-4ECE-B084-A7F2B13135E2}" type="slidenum">
              <a:rPr lang="en-US" smtClean="0"/>
              <a:t>15</a:t>
            </a:fld>
            <a:endParaRPr lang="en-US"/>
          </a:p>
        </p:txBody>
      </p:sp>
    </p:spTree>
    <p:extLst>
      <p:ext uri="{BB962C8B-B14F-4D97-AF65-F5344CB8AC3E}">
        <p14:creationId xmlns:p14="http://schemas.microsoft.com/office/powerpoint/2010/main" val="64756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D2C5-5628-E019-98B2-13C67C8E564C}"/>
              </a:ext>
            </a:extLst>
          </p:cNvPr>
          <p:cNvSpPr>
            <a:spLocks noGrp="1"/>
          </p:cNvSpPr>
          <p:nvPr>
            <p:ph type="title"/>
          </p:nvPr>
        </p:nvSpPr>
        <p:spPr>
          <a:xfrm>
            <a:off x="838200" y="872038"/>
            <a:ext cx="10515600" cy="695375"/>
          </a:xfrm>
        </p:spPr>
        <p:txBody>
          <a:bodyPr>
            <a:normAutofit fontScale="90000"/>
          </a:bodyPr>
          <a:lstStyle/>
          <a:p>
            <a:pPr algn="ctr"/>
            <a:r>
              <a:rPr lang="en-US" b="1" dirty="0">
                <a:latin typeface="+mn-lt"/>
              </a:rPr>
              <a:t>                                     Supporting the Capacity Building of </a:t>
            </a:r>
            <a:r>
              <a:rPr lang="en-US" b="1" dirty="0" err="1">
                <a:latin typeface="+mn-lt"/>
              </a:rPr>
              <a:t>BankOn</a:t>
            </a:r>
            <a:r>
              <a:rPr lang="en-US" b="1" dirty="0">
                <a:latin typeface="+mn-lt"/>
              </a:rPr>
              <a:t> Programs (and others)</a:t>
            </a:r>
          </a:p>
        </p:txBody>
      </p:sp>
      <p:sp>
        <p:nvSpPr>
          <p:cNvPr id="3" name="Content Placeholder 2">
            <a:extLst>
              <a:ext uri="{FF2B5EF4-FFF2-40B4-BE49-F238E27FC236}">
                <a16:creationId xmlns:a16="http://schemas.microsoft.com/office/drawing/2014/main" id="{FB90E302-AF59-0F05-9A4F-62AEDA13C607}"/>
              </a:ext>
            </a:extLst>
          </p:cNvPr>
          <p:cNvSpPr>
            <a:spLocks noGrp="1"/>
          </p:cNvSpPr>
          <p:nvPr>
            <p:ph idx="1"/>
          </p:nvPr>
        </p:nvSpPr>
        <p:spPr>
          <a:xfrm>
            <a:off x="363488" y="1783364"/>
            <a:ext cx="11642982" cy="5162668"/>
          </a:xfrm>
        </p:spPr>
        <p:txBody>
          <a:bodyPr numCol="1">
            <a:normAutofit/>
          </a:bodyPr>
          <a:lstStyle/>
          <a:p>
            <a:r>
              <a:rPr lang="en-US" sz="3600" b="1" dirty="0">
                <a:solidFill>
                  <a:srgbClr val="FF0000"/>
                </a:solidFill>
              </a:rPr>
              <a:t>Challenge:  </a:t>
            </a:r>
            <a:r>
              <a:rPr lang="en-US" dirty="0"/>
              <a:t>Banks have enthusiastic subject matter experts on how to become “fully banked” but they often could benefit from support to become better teachers of their expertise</a:t>
            </a:r>
          </a:p>
          <a:p>
            <a:r>
              <a:rPr lang="en-US" sz="3600" b="1" dirty="0">
                <a:solidFill>
                  <a:srgbClr val="00B050"/>
                </a:solidFill>
              </a:rPr>
              <a:t>Strategy:   </a:t>
            </a:r>
            <a:r>
              <a:rPr lang="en-US" dirty="0" err="1"/>
              <a:t>SkillsCommons</a:t>
            </a:r>
            <a:r>
              <a:rPr lang="en-US" dirty="0"/>
              <a:t> has self-paced tutorials and webinars for enabling “Industry Experts to become Excellent Instructors”</a:t>
            </a:r>
          </a:p>
          <a:p>
            <a:r>
              <a:rPr lang="en-US" sz="3600" b="1" dirty="0">
                <a:solidFill>
                  <a:srgbClr val="FF0000"/>
                </a:solidFill>
              </a:rPr>
              <a:t>Challenge:  </a:t>
            </a:r>
            <a:r>
              <a:rPr lang="en-US" dirty="0"/>
              <a:t>There will be very diverse groups of individuals and organizations delivering systemic inclusion programs.  How do we support consistent quality and reliability of programs while enabling local customization of programs?</a:t>
            </a:r>
          </a:p>
          <a:p>
            <a:r>
              <a:rPr lang="en-US" sz="3600" b="1" dirty="0">
                <a:solidFill>
                  <a:srgbClr val="00B050"/>
                </a:solidFill>
              </a:rPr>
              <a:t>Strategy:  </a:t>
            </a:r>
            <a:r>
              <a:rPr lang="en-US" dirty="0" err="1"/>
              <a:t>SkillsCommons</a:t>
            </a:r>
            <a:r>
              <a:rPr lang="en-US" dirty="0"/>
              <a:t> can provide a library of curated, free, and online materials that will be licensed so people can reuse, revise, remix, retrain, and redistribute the open educational resources as they wish (with TA)</a:t>
            </a:r>
          </a:p>
          <a:p>
            <a:endParaRPr lang="en-US" b="1" dirty="0"/>
          </a:p>
        </p:txBody>
      </p:sp>
      <p:pic>
        <p:nvPicPr>
          <p:cNvPr id="4" name="Picture 3">
            <a:extLst>
              <a:ext uri="{FF2B5EF4-FFF2-40B4-BE49-F238E27FC236}">
                <a16:creationId xmlns:a16="http://schemas.microsoft.com/office/drawing/2014/main" id="{BAFBB5A9-50DA-CE24-A9A3-714502004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32" y="218676"/>
            <a:ext cx="3612164" cy="874821"/>
          </a:xfrm>
          <a:prstGeom prst="rect">
            <a:avLst/>
          </a:prstGeom>
        </p:spPr>
      </p:pic>
      <p:sp>
        <p:nvSpPr>
          <p:cNvPr id="5" name="Slide Number Placeholder 4"/>
          <p:cNvSpPr>
            <a:spLocks noGrp="1"/>
          </p:cNvSpPr>
          <p:nvPr>
            <p:ph type="sldNum" sz="quarter" idx="12"/>
          </p:nvPr>
        </p:nvSpPr>
        <p:spPr/>
        <p:txBody>
          <a:bodyPr/>
          <a:lstStyle/>
          <a:p>
            <a:fld id="{1267BF92-073C-4ECE-B084-A7F2B13135E2}" type="slidenum">
              <a:rPr lang="en-US" smtClean="0"/>
              <a:t>16</a:t>
            </a:fld>
            <a:endParaRPr lang="en-US"/>
          </a:p>
        </p:txBody>
      </p:sp>
    </p:spTree>
    <p:extLst>
      <p:ext uri="{BB962C8B-B14F-4D97-AF65-F5344CB8AC3E}">
        <p14:creationId xmlns:p14="http://schemas.microsoft.com/office/powerpoint/2010/main" val="29675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490039" y="3459303"/>
            <a:ext cx="8466431" cy="695375"/>
          </a:xfrm>
        </p:spPr>
        <p:txBody>
          <a:bodyPr/>
          <a:lstStyle/>
          <a:p>
            <a:pPr algn="ctr"/>
            <a:r>
              <a:rPr lang="en-US" dirty="0"/>
              <a:t>Michelle Henry, JPMorgan Chase	</a:t>
            </a:r>
          </a:p>
        </p:txBody>
      </p:sp>
      <p:sp>
        <p:nvSpPr>
          <p:cNvPr id="8" name="Content Placeholder 7">
            <a:extLst>
              <a:ext uri="{FF2B5EF4-FFF2-40B4-BE49-F238E27FC236}">
                <a16:creationId xmlns:a16="http://schemas.microsoft.com/office/drawing/2014/main" id="{C093C699-0139-FC79-A7E7-0FF14B037E88}"/>
              </a:ext>
            </a:extLst>
          </p:cNvPr>
          <p:cNvSpPr>
            <a:spLocks noGrp="1"/>
          </p:cNvSpPr>
          <p:nvPr>
            <p:ph idx="1"/>
          </p:nvPr>
        </p:nvSpPr>
        <p:spPr>
          <a:xfrm>
            <a:off x="838200" y="1252083"/>
            <a:ext cx="10515599" cy="4810237"/>
          </a:xfrm>
        </p:spPr>
        <p:txBody>
          <a:bodyPr>
            <a:normAutofit/>
          </a:bodyPr>
          <a:lstStyle/>
          <a:p>
            <a:endParaRPr lang="en-US" dirty="0"/>
          </a:p>
          <a:p>
            <a:endParaRPr lang="en-US" dirty="0"/>
          </a:p>
        </p:txBody>
      </p:sp>
      <p:sp>
        <p:nvSpPr>
          <p:cNvPr id="3" name="Slide Number Placeholder 2"/>
          <p:cNvSpPr>
            <a:spLocks noGrp="1"/>
          </p:cNvSpPr>
          <p:nvPr>
            <p:ph type="sldNum" sz="quarter" idx="12"/>
          </p:nvPr>
        </p:nvSpPr>
        <p:spPr/>
        <p:txBody>
          <a:bodyPr/>
          <a:lstStyle/>
          <a:p>
            <a:fld id="{1267BF92-073C-4ECE-B084-A7F2B13135E2}" type="slidenum">
              <a:rPr lang="en-US" smtClean="0"/>
              <a:t>17</a:t>
            </a:fld>
            <a:endParaRPr lang="en-US"/>
          </a:p>
        </p:txBody>
      </p:sp>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066871" y="1532191"/>
            <a:ext cx="2058255" cy="1756092"/>
          </a:xfrm>
          <a:prstGeom prst="rect">
            <a:avLst/>
          </a:prstGeom>
          <a:noFill/>
          <a:ln>
            <a:noFill/>
          </a:ln>
        </p:spPr>
      </p:pic>
      <p:sp>
        <p:nvSpPr>
          <p:cNvPr id="4" name="Rectangle 3"/>
          <p:cNvSpPr/>
          <p:nvPr/>
        </p:nvSpPr>
        <p:spPr>
          <a:xfrm>
            <a:off x="2490039" y="4117027"/>
            <a:ext cx="5506636" cy="369332"/>
          </a:xfrm>
          <a:prstGeom prst="rect">
            <a:avLst/>
          </a:prstGeom>
        </p:spPr>
        <p:txBody>
          <a:bodyPr wrap="none">
            <a:spAutoFit/>
          </a:bodyPr>
          <a:lstStyle/>
          <a:p>
            <a:r>
              <a:rPr lang="en-US" dirty="0">
                <a:solidFill>
                  <a:srgbClr val="000000"/>
                </a:solidFill>
                <a:latin typeface="Lato"/>
              </a:rPr>
              <a:t>East Region Executive for Community Engagement </a:t>
            </a:r>
            <a:endParaRPr lang="en-US" dirty="0"/>
          </a:p>
        </p:txBody>
      </p:sp>
    </p:spTree>
    <p:extLst>
      <p:ext uri="{BB962C8B-B14F-4D97-AF65-F5344CB8AC3E}">
        <p14:creationId xmlns:p14="http://schemas.microsoft.com/office/powerpoint/2010/main" val="282096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6DDB87E-CD17-4894-9DF0-EF04905F414C}"/>
              </a:ext>
            </a:extLst>
          </p:cNvPr>
          <p:cNvSpPr/>
          <p:nvPr/>
        </p:nvSpPr>
        <p:spPr>
          <a:xfrm>
            <a:off x="0" y="0"/>
            <a:ext cx="12191997" cy="6858000"/>
          </a:xfrm>
          <a:prstGeom prst="rect">
            <a:avLst/>
          </a:prstGeom>
          <a:solidFill>
            <a:srgbClr val="002F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5"/>
          </a:p>
        </p:txBody>
      </p:sp>
      <p:pic>
        <p:nvPicPr>
          <p:cNvPr id="26" name="Picture 25">
            <a:extLst>
              <a:ext uri="{FF2B5EF4-FFF2-40B4-BE49-F238E27FC236}">
                <a16:creationId xmlns:a16="http://schemas.microsoft.com/office/drawing/2014/main" id="{70288188-67C4-489D-BFB9-F85F2C7C6C6E}"/>
              </a:ext>
            </a:extLst>
          </p:cNvPr>
          <p:cNvPicPr>
            <a:picLocks noChangeAspect="1"/>
          </p:cNvPicPr>
          <p:nvPr/>
        </p:nvPicPr>
        <p:blipFill>
          <a:blip r:embed="rId4"/>
          <a:stretch>
            <a:fillRect/>
          </a:stretch>
        </p:blipFill>
        <p:spPr>
          <a:xfrm>
            <a:off x="3" y="933878"/>
            <a:ext cx="4725543" cy="4544949"/>
          </a:xfrm>
          <a:prstGeom prst="rect">
            <a:avLst/>
          </a:prstGeom>
        </p:spPr>
      </p:pic>
      <p:grpSp>
        <p:nvGrpSpPr>
          <p:cNvPr id="33" name="object 13">
            <a:extLst>
              <a:ext uri="{FF2B5EF4-FFF2-40B4-BE49-F238E27FC236}">
                <a16:creationId xmlns:a16="http://schemas.microsoft.com/office/drawing/2014/main" id="{CAA2C2A6-57DA-4C0D-A757-C3C0307B5348}"/>
              </a:ext>
            </a:extLst>
          </p:cNvPr>
          <p:cNvGrpSpPr>
            <a:grpSpLocks noChangeAspect="1"/>
          </p:cNvGrpSpPr>
          <p:nvPr/>
        </p:nvGrpSpPr>
        <p:grpSpPr>
          <a:xfrm>
            <a:off x="8720853" y="6295996"/>
            <a:ext cx="3050667" cy="200701"/>
            <a:chOff x="7426455" y="7486632"/>
            <a:chExt cx="2461260" cy="161925"/>
          </a:xfrm>
        </p:grpSpPr>
        <p:pic>
          <p:nvPicPr>
            <p:cNvPr id="34" name="object 14">
              <a:extLst>
                <a:ext uri="{FF2B5EF4-FFF2-40B4-BE49-F238E27FC236}">
                  <a16:creationId xmlns:a16="http://schemas.microsoft.com/office/drawing/2014/main" id="{EF8CDB56-5673-4128-BC50-CFCB64A0C5F2}"/>
                </a:ext>
              </a:extLst>
            </p:cNvPr>
            <p:cNvPicPr/>
            <p:nvPr/>
          </p:nvPicPr>
          <p:blipFill>
            <a:blip r:embed="rId5" cstate="print"/>
            <a:stretch>
              <a:fillRect/>
            </a:stretch>
          </p:blipFill>
          <p:spPr>
            <a:xfrm>
              <a:off x="7426455" y="7487781"/>
              <a:ext cx="1166425" cy="160651"/>
            </a:xfrm>
            <a:prstGeom prst="rect">
              <a:avLst/>
            </a:prstGeom>
          </p:spPr>
        </p:pic>
        <p:pic>
          <p:nvPicPr>
            <p:cNvPr id="35" name="object 15">
              <a:extLst>
                <a:ext uri="{FF2B5EF4-FFF2-40B4-BE49-F238E27FC236}">
                  <a16:creationId xmlns:a16="http://schemas.microsoft.com/office/drawing/2014/main" id="{CB131C47-8655-494E-A44C-9A79F19FCAB8}"/>
                </a:ext>
              </a:extLst>
            </p:cNvPr>
            <p:cNvPicPr/>
            <p:nvPr/>
          </p:nvPicPr>
          <p:blipFill>
            <a:blip r:embed="rId6" cstate="print"/>
            <a:stretch>
              <a:fillRect/>
            </a:stretch>
          </p:blipFill>
          <p:spPr>
            <a:xfrm>
              <a:off x="8659714" y="7486632"/>
              <a:ext cx="1227998" cy="158926"/>
            </a:xfrm>
            <a:prstGeom prst="rect">
              <a:avLst/>
            </a:prstGeom>
          </p:spPr>
        </p:pic>
      </p:grpSp>
      <p:sp>
        <p:nvSpPr>
          <p:cNvPr id="36" name="TextBox 35">
            <a:extLst>
              <a:ext uri="{FF2B5EF4-FFF2-40B4-BE49-F238E27FC236}">
                <a16:creationId xmlns:a16="http://schemas.microsoft.com/office/drawing/2014/main" id="{17CF3A64-6B9E-4EFF-9EC1-BF4E9C5A34CF}"/>
              </a:ext>
            </a:extLst>
          </p:cNvPr>
          <p:cNvSpPr txBox="1"/>
          <p:nvPr/>
        </p:nvSpPr>
        <p:spPr>
          <a:xfrm>
            <a:off x="5189838" y="718666"/>
            <a:ext cx="6674346" cy="4072397"/>
          </a:xfrm>
          <a:prstGeom prst="rect">
            <a:avLst/>
          </a:prstGeom>
          <a:noFill/>
        </p:spPr>
        <p:txBody>
          <a:bodyPr wrap="square" rtlCol="0">
            <a:spAutoFit/>
          </a:bodyPr>
          <a:lstStyle/>
          <a:p>
            <a:r>
              <a:rPr lang="en-US" sz="4400" dirty="0">
                <a:solidFill>
                  <a:schemeClr val="bg1"/>
                </a:solidFill>
                <a:latin typeface="AmplitudeTF" panose="02000506050000020004" pitchFamily="50" charset="0"/>
              </a:rPr>
              <a:t>Our $30 Billion Racial Equity Commitment</a:t>
            </a:r>
          </a:p>
          <a:p>
            <a:r>
              <a:rPr lang="en-US" sz="2133" dirty="0">
                <a:solidFill>
                  <a:schemeClr val="bg1"/>
                </a:solidFill>
                <a:latin typeface="AmplitudeTF" panose="02000506050000020004" pitchFamily="50" charset="0"/>
              </a:rPr>
              <a:t>Five-Year Commitment, by the end of 2025</a:t>
            </a:r>
          </a:p>
          <a:p>
            <a:endParaRPr lang="en-US" sz="2133" dirty="0">
              <a:solidFill>
                <a:schemeClr val="bg1"/>
              </a:solidFill>
              <a:latin typeface="AmplitudeTF" panose="02000506050000020004" pitchFamily="50" charset="0"/>
            </a:endParaRPr>
          </a:p>
          <a:p>
            <a:r>
              <a:rPr lang="en-US" sz="2133" dirty="0">
                <a:solidFill>
                  <a:schemeClr val="bg1"/>
                </a:solidFill>
                <a:latin typeface="AmplitudeTF" panose="02000506050000020004" pitchFamily="50" charset="0"/>
              </a:rPr>
              <a:t>Structural barriers in the U.S. have created profound racial inequalities, made worse by the pandemic. JPMorgan Chase is committed to helping close the racial wealth gap and driving economic inclusion by providing more opportunities for homeownership, access to affordable housing, entrepreneurship and bolstering financial health.</a:t>
            </a:r>
          </a:p>
        </p:txBody>
      </p:sp>
      <p:sp>
        <p:nvSpPr>
          <p:cNvPr id="20" name="Rectangle 19">
            <a:extLst>
              <a:ext uri="{FF2B5EF4-FFF2-40B4-BE49-F238E27FC236}">
                <a16:creationId xmlns:a16="http://schemas.microsoft.com/office/drawing/2014/main" id="{FBD64C61-DA6A-4C9A-8FF7-39B196533C5F}"/>
              </a:ext>
            </a:extLst>
          </p:cNvPr>
          <p:cNvSpPr/>
          <p:nvPr/>
        </p:nvSpPr>
        <p:spPr>
          <a:xfrm>
            <a:off x="5189838" y="4927107"/>
            <a:ext cx="6096000" cy="913007"/>
          </a:xfrm>
          <a:prstGeom prst="rect">
            <a:avLst/>
          </a:prstGeom>
        </p:spPr>
        <p:txBody>
          <a:bodyPr>
            <a:spAutoFit/>
          </a:bodyPr>
          <a:lstStyle/>
          <a:p>
            <a:r>
              <a:rPr lang="en-US" sz="2133" dirty="0">
                <a:solidFill>
                  <a:schemeClr val="bg1"/>
                </a:solidFill>
                <a:latin typeface="AmplitudeTF" panose="02000506050000020004" pitchFamily="50" charset="0"/>
              </a:rPr>
              <a:t>See the progress we’re making at:</a:t>
            </a:r>
          </a:p>
          <a:p>
            <a:r>
              <a:rPr lang="en-US" sz="3200" dirty="0">
                <a:solidFill>
                  <a:schemeClr val="bg1"/>
                </a:solidFill>
                <a:latin typeface="AmplitudeTF" panose="02000506050000020004" pitchFamily="50" charset="0"/>
              </a:rPr>
              <a:t>jpmorganchase.com/racialequity</a:t>
            </a:r>
          </a:p>
        </p:txBody>
      </p:sp>
    </p:spTree>
    <p:custDataLst>
      <p:tags r:id="rId1"/>
    </p:custDataLst>
    <p:extLst>
      <p:ext uri="{BB962C8B-B14F-4D97-AF65-F5344CB8AC3E}">
        <p14:creationId xmlns:p14="http://schemas.microsoft.com/office/powerpoint/2010/main" val="146964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6DDB87E-CD17-4894-9DF0-EF04905F414C}"/>
              </a:ext>
            </a:extLst>
          </p:cNvPr>
          <p:cNvSpPr/>
          <p:nvPr/>
        </p:nvSpPr>
        <p:spPr>
          <a:xfrm>
            <a:off x="0" y="0"/>
            <a:ext cx="12191997" cy="6858000"/>
          </a:xfrm>
          <a:prstGeom prst="rect">
            <a:avLst/>
          </a:prstGeom>
          <a:solidFill>
            <a:srgbClr val="002F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5"/>
          </a:p>
        </p:txBody>
      </p:sp>
      <p:pic>
        <p:nvPicPr>
          <p:cNvPr id="26" name="Picture 25">
            <a:extLst>
              <a:ext uri="{FF2B5EF4-FFF2-40B4-BE49-F238E27FC236}">
                <a16:creationId xmlns:a16="http://schemas.microsoft.com/office/drawing/2014/main" id="{70288188-67C4-489D-BFB9-F85F2C7C6C6E}"/>
              </a:ext>
            </a:extLst>
          </p:cNvPr>
          <p:cNvPicPr>
            <a:picLocks noChangeAspect="1"/>
          </p:cNvPicPr>
          <p:nvPr/>
        </p:nvPicPr>
        <p:blipFill>
          <a:blip r:embed="rId7"/>
          <a:stretch>
            <a:fillRect/>
          </a:stretch>
        </p:blipFill>
        <p:spPr>
          <a:xfrm>
            <a:off x="3" y="933878"/>
            <a:ext cx="4725543" cy="4544949"/>
          </a:xfrm>
          <a:prstGeom prst="rect">
            <a:avLst/>
          </a:prstGeom>
        </p:spPr>
      </p:pic>
      <p:grpSp>
        <p:nvGrpSpPr>
          <p:cNvPr id="33" name="object 13">
            <a:extLst>
              <a:ext uri="{FF2B5EF4-FFF2-40B4-BE49-F238E27FC236}">
                <a16:creationId xmlns:a16="http://schemas.microsoft.com/office/drawing/2014/main" id="{CAA2C2A6-57DA-4C0D-A757-C3C0307B5348}"/>
              </a:ext>
            </a:extLst>
          </p:cNvPr>
          <p:cNvGrpSpPr>
            <a:grpSpLocks noChangeAspect="1"/>
          </p:cNvGrpSpPr>
          <p:nvPr/>
        </p:nvGrpSpPr>
        <p:grpSpPr>
          <a:xfrm>
            <a:off x="8720853" y="6295996"/>
            <a:ext cx="3050667" cy="200701"/>
            <a:chOff x="7426455" y="7486632"/>
            <a:chExt cx="2461260" cy="161925"/>
          </a:xfrm>
        </p:grpSpPr>
        <p:pic>
          <p:nvPicPr>
            <p:cNvPr id="34" name="object 14">
              <a:extLst>
                <a:ext uri="{FF2B5EF4-FFF2-40B4-BE49-F238E27FC236}">
                  <a16:creationId xmlns:a16="http://schemas.microsoft.com/office/drawing/2014/main" id="{EF8CDB56-5673-4128-BC50-CFCB64A0C5F2}"/>
                </a:ext>
              </a:extLst>
            </p:cNvPr>
            <p:cNvPicPr/>
            <p:nvPr/>
          </p:nvPicPr>
          <p:blipFill>
            <a:blip r:embed="rId8" cstate="print"/>
            <a:stretch>
              <a:fillRect/>
            </a:stretch>
          </p:blipFill>
          <p:spPr>
            <a:xfrm>
              <a:off x="7426455" y="7487781"/>
              <a:ext cx="1166425" cy="160651"/>
            </a:xfrm>
            <a:prstGeom prst="rect">
              <a:avLst/>
            </a:prstGeom>
          </p:spPr>
        </p:pic>
        <p:pic>
          <p:nvPicPr>
            <p:cNvPr id="35" name="object 15">
              <a:extLst>
                <a:ext uri="{FF2B5EF4-FFF2-40B4-BE49-F238E27FC236}">
                  <a16:creationId xmlns:a16="http://schemas.microsoft.com/office/drawing/2014/main" id="{CB131C47-8655-494E-A44C-9A79F19FCAB8}"/>
                </a:ext>
              </a:extLst>
            </p:cNvPr>
            <p:cNvPicPr/>
            <p:nvPr/>
          </p:nvPicPr>
          <p:blipFill>
            <a:blip r:embed="rId9" cstate="print"/>
            <a:stretch>
              <a:fillRect/>
            </a:stretch>
          </p:blipFill>
          <p:spPr>
            <a:xfrm>
              <a:off x="8659714" y="7486632"/>
              <a:ext cx="1227998" cy="158926"/>
            </a:xfrm>
            <a:prstGeom prst="rect">
              <a:avLst/>
            </a:prstGeom>
          </p:spPr>
        </p:pic>
      </p:grpSp>
      <p:sp>
        <p:nvSpPr>
          <p:cNvPr id="36" name="TextBox 35">
            <a:extLst>
              <a:ext uri="{FF2B5EF4-FFF2-40B4-BE49-F238E27FC236}">
                <a16:creationId xmlns:a16="http://schemas.microsoft.com/office/drawing/2014/main" id="{17CF3A64-6B9E-4EFF-9EC1-BF4E9C5A34CF}"/>
              </a:ext>
            </a:extLst>
          </p:cNvPr>
          <p:cNvSpPr txBox="1"/>
          <p:nvPr/>
        </p:nvSpPr>
        <p:spPr>
          <a:xfrm>
            <a:off x="5189838" y="718666"/>
            <a:ext cx="6674346" cy="1852045"/>
          </a:xfrm>
          <a:prstGeom prst="rect">
            <a:avLst/>
          </a:prstGeom>
          <a:noFill/>
        </p:spPr>
        <p:txBody>
          <a:bodyPr wrap="square" rtlCol="0">
            <a:spAutoFit/>
          </a:bodyPr>
          <a:lstStyle/>
          <a:p>
            <a:r>
              <a:rPr lang="en-US" sz="4800" dirty="0">
                <a:solidFill>
                  <a:schemeClr val="bg1"/>
                </a:solidFill>
                <a:latin typeface="AmplitudeTF" panose="02000506050000020004" pitchFamily="50" charset="0"/>
              </a:rPr>
              <a:t>Our $30 Billion Racial Equity Commitment</a:t>
            </a:r>
          </a:p>
          <a:p>
            <a:r>
              <a:rPr lang="en-US" sz="1835" dirty="0">
                <a:solidFill>
                  <a:schemeClr val="bg1"/>
                </a:solidFill>
                <a:latin typeface="AmplitudeTF" panose="02000506050000020004" pitchFamily="50" charset="0"/>
              </a:rPr>
              <a:t>Five-Year Commitment, by the end of 2025</a:t>
            </a:r>
          </a:p>
        </p:txBody>
      </p:sp>
      <p:sp>
        <p:nvSpPr>
          <p:cNvPr id="20" name="Rectangle 19">
            <a:extLst>
              <a:ext uri="{FF2B5EF4-FFF2-40B4-BE49-F238E27FC236}">
                <a16:creationId xmlns:a16="http://schemas.microsoft.com/office/drawing/2014/main" id="{FBD64C61-DA6A-4C9A-8FF7-39B196533C5F}"/>
              </a:ext>
            </a:extLst>
          </p:cNvPr>
          <p:cNvSpPr/>
          <p:nvPr/>
        </p:nvSpPr>
        <p:spPr>
          <a:xfrm>
            <a:off x="5236369" y="4936014"/>
            <a:ext cx="6096000" cy="867160"/>
          </a:xfrm>
          <a:prstGeom prst="rect">
            <a:avLst/>
          </a:prstGeom>
        </p:spPr>
        <p:txBody>
          <a:bodyPr>
            <a:spAutoFit/>
          </a:bodyPr>
          <a:lstStyle/>
          <a:p>
            <a:r>
              <a:rPr lang="en-US" sz="1835" dirty="0">
                <a:solidFill>
                  <a:schemeClr val="bg1"/>
                </a:solidFill>
                <a:latin typeface="AmplitudeTF" panose="02000506050000020004" pitchFamily="50" charset="0"/>
              </a:rPr>
              <a:t>See the progress we’re making at:</a:t>
            </a:r>
            <a:endParaRPr lang="en-US" sz="3734" dirty="0">
              <a:solidFill>
                <a:schemeClr val="bg1"/>
              </a:solidFill>
              <a:latin typeface="AmplitudeTF" panose="02000506050000020004" pitchFamily="50" charset="0"/>
            </a:endParaRPr>
          </a:p>
          <a:p>
            <a:r>
              <a:rPr lang="en-US" sz="3200" dirty="0">
                <a:solidFill>
                  <a:schemeClr val="bg1"/>
                </a:solidFill>
                <a:latin typeface="AmplitudeTF" panose="02000506050000020004" pitchFamily="50" charset="0"/>
              </a:rPr>
              <a:t>jpmorganchase.com/racialequity</a:t>
            </a:r>
          </a:p>
        </p:txBody>
      </p:sp>
      <p:sp>
        <p:nvSpPr>
          <p:cNvPr id="37" name="Home">
            <a:extLst>
              <a:ext uri="{FF2B5EF4-FFF2-40B4-BE49-F238E27FC236}">
                <a16:creationId xmlns:a16="http://schemas.microsoft.com/office/drawing/2014/main" id="{CB79E7CF-5695-4162-B95A-1B26C536E023}"/>
              </a:ext>
            </a:extLst>
          </p:cNvPr>
          <p:cNvSpPr>
            <a:spLocks noChangeAspect="1" noEditPoints="1"/>
          </p:cNvSpPr>
          <p:nvPr>
            <p:custDataLst>
              <p:tags r:id="rId2"/>
            </p:custDataLst>
          </p:nvPr>
        </p:nvSpPr>
        <p:spPr bwMode="auto">
          <a:xfrm>
            <a:off x="5333302" y="2909345"/>
            <a:ext cx="634481" cy="632841"/>
          </a:xfrm>
          <a:custGeom>
            <a:avLst/>
            <a:gdLst>
              <a:gd name="T0" fmla="*/ 376 w 380"/>
              <a:gd name="T1" fmla="*/ 177 h 379"/>
              <a:gd name="T2" fmla="*/ 369 w 380"/>
              <a:gd name="T3" fmla="*/ 180 h 379"/>
              <a:gd name="T4" fmla="*/ 362 w 380"/>
              <a:gd name="T5" fmla="*/ 178 h 379"/>
              <a:gd name="T6" fmla="*/ 190 w 380"/>
              <a:gd name="T7" fmla="*/ 25 h 379"/>
              <a:gd name="T8" fmla="*/ 18 w 380"/>
              <a:gd name="T9" fmla="*/ 178 h 379"/>
              <a:gd name="T10" fmla="*/ 4 w 380"/>
              <a:gd name="T11" fmla="*/ 177 h 379"/>
              <a:gd name="T12" fmla="*/ 5 w 380"/>
              <a:gd name="T13" fmla="*/ 162 h 379"/>
              <a:gd name="T14" fmla="*/ 74 w 380"/>
              <a:gd name="T15" fmla="*/ 101 h 379"/>
              <a:gd name="T16" fmla="*/ 74 w 380"/>
              <a:gd name="T17" fmla="*/ 24 h 379"/>
              <a:gd name="T18" fmla="*/ 84 w 380"/>
              <a:gd name="T19" fmla="*/ 14 h 379"/>
              <a:gd name="T20" fmla="*/ 94 w 380"/>
              <a:gd name="T21" fmla="*/ 24 h 379"/>
              <a:gd name="T22" fmla="*/ 94 w 380"/>
              <a:gd name="T23" fmla="*/ 82 h 379"/>
              <a:gd name="T24" fmla="*/ 183 w 380"/>
              <a:gd name="T25" fmla="*/ 3 h 379"/>
              <a:gd name="T26" fmla="*/ 197 w 380"/>
              <a:gd name="T27" fmla="*/ 3 h 379"/>
              <a:gd name="T28" fmla="*/ 375 w 380"/>
              <a:gd name="T29" fmla="*/ 162 h 379"/>
              <a:gd name="T30" fmla="*/ 376 w 380"/>
              <a:gd name="T31" fmla="*/ 177 h 379"/>
              <a:gd name="T32" fmla="*/ 332 w 380"/>
              <a:gd name="T33" fmla="*/ 171 h 379"/>
              <a:gd name="T34" fmla="*/ 335 w 380"/>
              <a:gd name="T35" fmla="*/ 179 h 379"/>
              <a:gd name="T36" fmla="*/ 335 w 380"/>
              <a:gd name="T37" fmla="*/ 369 h 379"/>
              <a:gd name="T38" fmla="*/ 325 w 380"/>
              <a:gd name="T39" fmla="*/ 379 h 379"/>
              <a:gd name="T40" fmla="*/ 235 w 380"/>
              <a:gd name="T41" fmla="*/ 379 h 379"/>
              <a:gd name="T42" fmla="*/ 224 w 380"/>
              <a:gd name="T43" fmla="*/ 369 h 379"/>
              <a:gd name="T44" fmla="*/ 224 w 380"/>
              <a:gd name="T45" fmla="*/ 276 h 379"/>
              <a:gd name="T46" fmla="*/ 156 w 380"/>
              <a:gd name="T47" fmla="*/ 276 h 379"/>
              <a:gd name="T48" fmla="*/ 156 w 380"/>
              <a:gd name="T49" fmla="*/ 369 h 379"/>
              <a:gd name="T50" fmla="*/ 145 w 380"/>
              <a:gd name="T51" fmla="*/ 379 h 379"/>
              <a:gd name="T52" fmla="*/ 55 w 380"/>
              <a:gd name="T53" fmla="*/ 379 h 379"/>
              <a:gd name="T54" fmla="*/ 45 w 380"/>
              <a:gd name="T55" fmla="*/ 369 h 379"/>
              <a:gd name="T56" fmla="*/ 45 w 380"/>
              <a:gd name="T57" fmla="*/ 179 h 379"/>
              <a:gd name="T58" fmla="*/ 48 w 380"/>
              <a:gd name="T59" fmla="*/ 171 h 379"/>
              <a:gd name="T60" fmla="*/ 183 w 380"/>
              <a:gd name="T61" fmla="*/ 51 h 379"/>
              <a:gd name="T62" fmla="*/ 197 w 380"/>
              <a:gd name="T63" fmla="*/ 51 h 379"/>
              <a:gd name="T64" fmla="*/ 332 w 380"/>
              <a:gd name="T65" fmla="*/ 171 h 379"/>
              <a:gd name="T66" fmla="*/ 315 w 380"/>
              <a:gd name="T67" fmla="*/ 184 h 379"/>
              <a:gd name="T68" fmla="*/ 190 w 380"/>
              <a:gd name="T69" fmla="*/ 73 h 379"/>
              <a:gd name="T70" fmla="*/ 65 w 380"/>
              <a:gd name="T71" fmla="*/ 184 h 379"/>
              <a:gd name="T72" fmla="*/ 65 w 380"/>
              <a:gd name="T73" fmla="*/ 358 h 379"/>
              <a:gd name="T74" fmla="*/ 135 w 380"/>
              <a:gd name="T75" fmla="*/ 358 h 379"/>
              <a:gd name="T76" fmla="*/ 135 w 380"/>
              <a:gd name="T77" fmla="*/ 265 h 379"/>
              <a:gd name="T78" fmla="*/ 145 w 380"/>
              <a:gd name="T79" fmla="*/ 255 h 379"/>
              <a:gd name="T80" fmla="*/ 235 w 380"/>
              <a:gd name="T81" fmla="*/ 255 h 379"/>
              <a:gd name="T82" fmla="*/ 245 w 380"/>
              <a:gd name="T83" fmla="*/ 265 h 379"/>
              <a:gd name="T84" fmla="*/ 245 w 380"/>
              <a:gd name="T85" fmla="*/ 358 h 379"/>
              <a:gd name="T86" fmla="*/ 315 w 380"/>
              <a:gd name="T87" fmla="*/ 358 h 379"/>
              <a:gd name="T88" fmla="*/ 315 w 380"/>
              <a:gd name="T89" fmla="*/ 18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0" h="379">
                <a:moveTo>
                  <a:pt x="376" y="177"/>
                </a:moveTo>
                <a:cubicBezTo>
                  <a:pt x="374" y="179"/>
                  <a:pt x="371" y="180"/>
                  <a:pt x="369" y="180"/>
                </a:cubicBezTo>
                <a:cubicBezTo>
                  <a:pt x="366" y="180"/>
                  <a:pt x="364" y="179"/>
                  <a:pt x="362" y="178"/>
                </a:cubicBezTo>
                <a:cubicBezTo>
                  <a:pt x="190" y="25"/>
                  <a:pt x="190" y="25"/>
                  <a:pt x="190" y="25"/>
                </a:cubicBezTo>
                <a:cubicBezTo>
                  <a:pt x="18" y="178"/>
                  <a:pt x="18" y="178"/>
                  <a:pt x="18" y="178"/>
                </a:cubicBezTo>
                <a:cubicBezTo>
                  <a:pt x="14" y="181"/>
                  <a:pt x="8" y="181"/>
                  <a:pt x="4" y="177"/>
                </a:cubicBezTo>
                <a:cubicBezTo>
                  <a:pt x="0" y="172"/>
                  <a:pt x="0" y="166"/>
                  <a:pt x="5" y="162"/>
                </a:cubicBezTo>
                <a:cubicBezTo>
                  <a:pt x="74" y="101"/>
                  <a:pt x="74" y="101"/>
                  <a:pt x="74" y="101"/>
                </a:cubicBezTo>
                <a:cubicBezTo>
                  <a:pt x="74" y="24"/>
                  <a:pt x="74" y="24"/>
                  <a:pt x="74" y="24"/>
                </a:cubicBezTo>
                <a:cubicBezTo>
                  <a:pt x="74" y="18"/>
                  <a:pt x="78" y="14"/>
                  <a:pt x="84" y="14"/>
                </a:cubicBezTo>
                <a:cubicBezTo>
                  <a:pt x="90" y="14"/>
                  <a:pt x="94" y="18"/>
                  <a:pt x="94" y="24"/>
                </a:cubicBezTo>
                <a:cubicBezTo>
                  <a:pt x="94" y="82"/>
                  <a:pt x="94" y="82"/>
                  <a:pt x="94" y="82"/>
                </a:cubicBezTo>
                <a:cubicBezTo>
                  <a:pt x="183" y="3"/>
                  <a:pt x="183" y="3"/>
                  <a:pt x="183" y="3"/>
                </a:cubicBezTo>
                <a:cubicBezTo>
                  <a:pt x="187" y="0"/>
                  <a:pt x="193" y="0"/>
                  <a:pt x="197" y="3"/>
                </a:cubicBezTo>
                <a:cubicBezTo>
                  <a:pt x="375" y="162"/>
                  <a:pt x="375" y="162"/>
                  <a:pt x="375" y="162"/>
                </a:cubicBezTo>
                <a:cubicBezTo>
                  <a:pt x="380" y="166"/>
                  <a:pt x="380" y="172"/>
                  <a:pt x="376" y="177"/>
                </a:cubicBezTo>
                <a:close/>
                <a:moveTo>
                  <a:pt x="332" y="171"/>
                </a:moveTo>
                <a:cubicBezTo>
                  <a:pt x="334" y="173"/>
                  <a:pt x="335" y="176"/>
                  <a:pt x="335" y="179"/>
                </a:cubicBezTo>
                <a:cubicBezTo>
                  <a:pt x="335" y="369"/>
                  <a:pt x="335" y="369"/>
                  <a:pt x="335" y="369"/>
                </a:cubicBezTo>
                <a:cubicBezTo>
                  <a:pt x="335" y="374"/>
                  <a:pt x="331" y="379"/>
                  <a:pt x="325" y="379"/>
                </a:cubicBezTo>
                <a:cubicBezTo>
                  <a:pt x="235" y="379"/>
                  <a:pt x="235" y="379"/>
                  <a:pt x="235" y="379"/>
                </a:cubicBezTo>
                <a:cubicBezTo>
                  <a:pt x="229" y="379"/>
                  <a:pt x="224" y="374"/>
                  <a:pt x="224" y="369"/>
                </a:cubicBezTo>
                <a:cubicBezTo>
                  <a:pt x="224" y="276"/>
                  <a:pt x="224" y="276"/>
                  <a:pt x="224" y="276"/>
                </a:cubicBezTo>
                <a:cubicBezTo>
                  <a:pt x="156" y="276"/>
                  <a:pt x="156" y="276"/>
                  <a:pt x="156" y="276"/>
                </a:cubicBezTo>
                <a:cubicBezTo>
                  <a:pt x="156" y="369"/>
                  <a:pt x="156" y="369"/>
                  <a:pt x="156" y="369"/>
                </a:cubicBezTo>
                <a:cubicBezTo>
                  <a:pt x="156" y="374"/>
                  <a:pt x="151" y="379"/>
                  <a:pt x="145" y="379"/>
                </a:cubicBezTo>
                <a:cubicBezTo>
                  <a:pt x="55" y="379"/>
                  <a:pt x="55" y="379"/>
                  <a:pt x="55" y="379"/>
                </a:cubicBezTo>
                <a:cubicBezTo>
                  <a:pt x="49" y="379"/>
                  <a:pt x="45" y="374"/>
                  <a:pt x="45" y="369"/>
                </a:cubicBezTo>
                <a:cubicBezTo>
                  <a:pt x="45" y="179"/>
                  <a:pt x="45" y="179"/>
                  <a:pt x="45" y="179"/>
                </a:cubicBezTo>
                <a:cubicBezTo>
                  <a:pt x="45" y="176"/>
                  <a:pt x="46" y="173"/>
                  <a:pt x="48" y="171"/>
                </a:cubicBezTo>
                <a:cubicBezTo>
                  <a:pt x="183" y="51"/>
                  <a:pt x="183" y="51"/>
                  <a:pt x="183" y="51"/>
                </a:cubicBezTo>
                <a:cubicBezTo>
                  <a:pt x="187" y="48"/>
                  <a:pt x="193" y="48"/>
                  <a:pt x="197" y="51"/>
                </a:cubicBezTo>
                <a:lnTo>
                  <a:pt x="332" y="171"/>
                </a:lnTo>
                <a:close/>
                <a:moveTo>
                  <a:pt x="315" y="184"/>
                </a:moveTo>
                <a:cubicBezTo>
                  <a:pt x="190" y="73"/>
                  <a:pt x="190" y="73"/>
                  <a:pt x="190" y="73"/>
                </a:cubicBezTo>
                <a:cubicBezTo>
                  <a:pt x="65" y="184"/>
                  <a:pt x="65" y="184"/>
                  <a:pt x="65" y="184"/>
                </a:cubicBezTo>
                <a:cubicBezTo>
                  <a:pt x="65" y="358"/>
                  <a:pt x="65" y="358"/>
                  <a:pt x="65" y="358"/>
                </a:cubicBezTo>
                <a:cubicBezTo>
                  <a:pt x="135" y="358"/>
                  <a:pt x="135" y="358"/>
                  <a:pt x="135" y="358"/>
                </a:cubicBezTo>
                <a:cubicBezTo>
                  <a:pt x="135" y="265"/>
                  <a:pt x="135" y="265"/>
                  <a:pt x="135" y="265"/>
                </a:cubicBezTo>
                <a:cubicBezTo>
                  <a:pt x="135" y="259"/>
                  <a:pt x="140" y="255"/>
                  <a:pt x="145" y="255"/>
                </a:cubicBezTo>
                <a:cubicBezTo>
                  <a:pt x="235" y="255"/>
                  <a:pt x="235" y="255"/>
                  <a:pt x="235" y="255"/>
                </a:cubicBezTo>
                <a:cubicBezTo>
                  <a:pt x="240" y="255"/>
                  <a:pt x="245" y="259"/>
                  <a:pt x="245" y="265"/>
                </a:cubicBezTo>
                <a:cubicBezTo>
                  <a:pt x="245" y="358"/>
                  <a:pt x="245" y="358"/>
                  <a:pt x="245" y="358"/>
                </a:cubicBezTo>
                <a:cubicBezTo>
                  <a:pt x="315" y="358"/>
                  <a:pt x="315" y="358"/>
                  <a:pt x="315" y="358"/>
                </a:cubicBezTo>
                <a:lnTo>
                  <a:pt x="315" y="184"/>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1835" dirty="0">
              <a:solidFill>
                <a:schemeClr val="tx2"/>
              </a:solidFill>
            </a:endParaRPr>
          </a:p>
        </p:txBody>
      </p:sp>
      <p:grpSp>
        <p:nvGrpSpPr>
          <p:cNvPr id="38" name="Shop">
            <a:extLst>
              <a:ext uri="{FF2B5EF4-FFF2-40B4-BE49-F238E27FC236}">
                <a16:creationId xmlns:a16="http://schemas.microsoft.com/office/drawing/2014/main" id="{38843B28-93C8-4BB4-B478-71B75D0F0130}"/>
              </a:ext>
            </a:extLst>
          </p:cNvPr>
          <p:cNvGrpSpPr>
            <a:grpSpLocks noChangeAspect="1"/>
          </p:cNvGrpSpPr>
          <p:nvPr>
            <p:custDataLst>
              <p:tags r:id="rId3"/>
            </p:custDataLst>
          </p:nvPr>
        </p:nvGrpSpPr>
        <p:grpSpPr>
          <a:xfrm>
            <a:off x="5333301" y="3973947"/>
            <a:ext cx="633984" cy="633984"/>
            <a:chOff x="477838" y="2105026"/>
            <a:chExt cx="609600" cy="609600"/>
          </a:xfrm>
          <a:solidFill>
            <a:schemeClr val="bg1"/>
          </a:solidFill>
        </p:grpSpPr>
        <p:sp>
          <p:nvSpPr>
            <p:cNvPr id="39" name="Freeform 13">
              <a:extLst>
                <a:ext uri="{FF2B5EF4-FFF2-40B4-BE49-F238E27FC236}">
                  <a16:creationId xmlns:a16="http://schemas.microsoft.com/office/drawing/2014/main" id="{D8F6DDE6-F9FF-4029-AE48-D9B75A38CEA9}"/>
                </a:ext>
              </a:extLst>
            </p:cNvPr>
            <p:cNvSpPr>
              <a:spLocks noEditPoints="1"/>
            </p:cNvSpPr>
            <p:nvPr/>
          </p:nvSpPr>
          <p:spPr bwMode="auto">
            <a:xfrm>
              <a:off x="779463" y="2490788"/>
              <a:ext cx="179388" cy="120650"/>
            </a:xfrm>
            <a:custGeom>
              <a:avLst/>
              <a:gdLst>
                <a:gd name="T0" fmla="*/ 100 w 106"/>
                <a:gd name="T1" fmla="*/ 0 h 72"/>
                <a:gd name="T2" fmla="*/ 5 w 106"/>
                <a:gd name="T3" fmla="*/ 0 h 72"/>
                <a:gd name="T4" fmla="*/ 0 w 106"/>
                <a:gd name="T5" fmla="*/ 5 h 72"/>
                <a:gd name="T6" fmla="*/ 0 w 106"/>
                <a:gd name="T7" fmla="*/ 66 h 72"/>
                <a:gd name="T8" fmla="*/ 5 w 106"/>
                <a:gd name="T9" fmla="*/ 72 h 72"/>
                <a:gd name="T10" fmla="*/ 100 w 106"/>
                <a:gd name="T11" fmla="*/ 72 h 72"/>
                <a:gd name="T12" fmla="*/ 106 w 106"/>
                <a:gd name="T13" fmla="*/ 66 h 72"/>
                <a:gd name="T14" fmla="*/ 106 w 106"/>
                <a:gd name="T15" fmla="*/ 5 h 72"/>
                <a:gd name="T16" fmla="*/ 100 w 106"/>
                <a:gd name="T17" fmla="*/ 0 h 72"/>
                <a:gd name="T18" fmla="*/ 47 w 106"/>
                <a:gd name="T19" fmla="*/ 61 h 72"/>
                <a:gd name="T20" fmla="*/ 11 w 106"/>
                <a:gd name="T21" fmla="*/ 61 h 72"/>
                <a:gd name="T22" fmla="*/ 11 w 106"/>
                <a:gd name="T23" fmla="*/ 11 h 72"/>
                <a:gd name="T24" fmla="*/ 47 w 106"/>
                <a:gd name="T25" fmla="*/ 11 h 72"/>
                <a:gd name="T26" fmla="*/ 47 w 106"/>
                <a:gd name="T27" fmla="*/ 61 h 72"/>
                <a:gd name="T28" fmla="*/ 95 w 106"/>
                <a:gd name="T29" fmla="*/ 61 h 72"/>
                <a:gd name="T30" fmla="*/ 58 w 106"/>
                <a:gd name="T31" fmla="*/ 61 h 72"/>
                <a:gd name="T32" fmla="*/ 58 w 106"/>
                <a:gd name="T33" fmla="*/ 11 h 72"/>
                <a:gd name="T34" fmla="*/ 95 w 106"/>
                <a:gd name="T35" fmla="*/ 11 h 72"/>
                <a:gd name="T36" fmla="*/ 95 w 106"/>
                <a:gd name="T37" fmla="*/ 6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72">
                  <a:moveTo>
                    <a:pt x="100" y="0"/>
                  </a:moveTo>
                  <a:cubicBezTo>
                    <a:pt x="5" y="0"/>
                    <a:pt x="5" y="0"/>
                    <a:pt x="5" y="0"/>
                  </a:cubicBezTo>
                  <a:cubicBezTo>
                    <a:pt x="2" y="0"/>
                    <a:pt x="0" y="3"/>
                    <a:pt x="0" y="5"/>
                  </a:cubicBezTo>
                  <a:cubicBezTo>
                    <a:pt x="0" y="66"/>
                    <a:pt x="0" y="66"/>
                    <a:pt x="0" y="66"/>
                  </a:cubicBezTo>
                  <a:cubicBezTo>
                    <a:pt x="0" y="69"/>
                    <a:pt x="2" y="72"/>
                    <a:pt x="5" y="72"/>
                  </a:cubicBezTo>
                  <a:cubicBezTo>
                    <a:pt x="100" y="72"/>
                    <a:pt x="100" y="72"/>
                    <a:pt x="100" y="72"/>
                  </a:cubicBezTo>
                  <a:cubicBezTo>
                    <a:pt x="104" y="72"/>
                    <a:pt x="106" y="69"/>
                    <a:pt x="106" y="66"/>
                  </a:cubicBezTo>
                  <a:cubicBezTo>
                    <a:pt x="106" y="5"/>
                    <a:pt x="106" y="5"/>
                    <a:pt x="106" y="5"/>
                  </a:cubicBezTo>
                  <a:cubicBezTo>
                    <a:pt x="106" y="3"/>
                    <a:pt x="104" y="0"/>
                    <a:pt x="100" y="0"/>
                  </a:cubicBezTo>
                  <a:close/>
                  <a:moveTo>
                    <a:pt x="47" y="61"/>
                  </a:moveTo>
                  <a:cubicBezTo>
                    <a:pt x="11" y="61"/>
                    <a:pt x="11" y="61"/>
                    <a:pt x="11" y="61"/>
                  </a:cubicBezTo>
                  <a:cubicBezTo>
                    <a:pt x="11" y="11"/>
                    <a:pt x="11" y="11"/>
                    <a:pt x="11" y="11"/>
                  </a:cubicBezTo>
                  <a:cubicBezTo>
                    <a:pt x="47" y="11"/>
                    <a:pt x="47" y="11"/>
                    <a:pt x="47" y="11"/>
                  </a:cubicBezTo>
                  <a:lnTo>
                    <a:pt x="47" y="61"/>
                  </a:lnTo>
                  <a:close/>
                  <a:moveTo>
                    <a:pt x="95" y="61"/>
                  </a:moveTo>
                  <a:cubicBezTo>
                    <a:pt x="58" y="61"/>
                    <a:pt x="58" y="61"/>
                    <a:pt x="58" y="61"/>
                  </a:cubicBezTo>
                  <a:cubicBezTo>
                    <a:pt x="58" y="11"/>
                    <a:pt x="58" y="11"/>
                    <a:pt x="58" y="11"/>
                  </a:cubicBezTo>
                  <a:cubicBezTo>
                    <a:pt x="95" y="11"/>
                    <a:pt x="95" y="11"/>
                    <a:pt x="95" y="11"/>
                  </a:cubicBezTo>
                  <a:lnTo>
                    <a:pt x="9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261">
                <a:defRPr/>
              </a:pPr>
              <a:endParaRPr lang="en-US" sz="1267" dirty="0">
                <a:solidFill>
                  <a:schemeClr val="tx2"/>
                </a:solidFill>
                <a:latin typeface="Arial"/>
                <a:ea typeface="LF_Kai"/>
              </a:endParaRPr>
            </a:p>
          </p:txBody>
        </p:sp>
        <p:sp>
          <p:nvSpPr>
            <p:cNvPr id="40" name="Freeform 14">
              <a:extLst>
                <a:ext uri="{FF2B5EF4-FFF2-40B4-BE49-F238E27FC236}">
                  <a16:creationId xmlns:a16="http://schemas.microsoft.com/office/drawing/2014/main" id="{66B712AA-1EA2-4009-8551-40C42E05CC10}"/>
                </a:ext>
              </a:extLst>
            </p:cNvPr>
            <p:cNvSpPr>
              <a:spLocks noEditPoints="1"/>
            </p:cNvSpPr>
            <p:nvPr/>
          </p:nvSpPr>
          <p:spPr bwMode="auto">
            <a:xfrm>
              <a:off x="477838" y="2105026"/>
              <a:ext cx="609600" cy="609600"/>
            </a:xfrm>
            <a:custGeom>
              <a:avLst/>
              <a:gdLst>
                <a:gd name="T0" fmla="*/ 323 w 363"/>
                <a:gd name="T1" fmla="*/ 206 h 363"/>
                <a:gd name="T2" fmla="*/ 363 w 363"/>
                <a:gd name="T3" fmla="*/ 174 h 363"/>
                <a:gd name="T4" fmla="*/ 362 w 363"/>
                <a:gd name="T5" fmla="*/ 171 h 363"/>
                <a:gd name="T6" fmla="*/ 333 w 363"/>
                <a:gd name="T7" fmla="*/ 39 h 363"/>
                <a:gd name="T8" fmla="*/ 333 w 363"/>
                <a:gd name="T9" fmla="*/ 0 h 363"/>
                <a:gd name="T10" fmla="*/ 25 w 363"/>
                <a:gd name="T11" fmla="*/ 33 h 363"/>
                <a:gd name="T12" fmla="*/ 40 w 363"/>
                <a:gd name="T13" fmla="*/ 120 h 363"/>
                <a:gd name="T14" fmla="*/ 1 w 363"/>
                <a:gd name="T15" fmla="*/ 172 h 363"/>
                <a:gd name="T16" fmla="*/ 35 w 363"/>
                <a:gd name="T17" fmla="*/ 207 h 363"/>
                <a:gd name="T18" fmla="*/ 6 w 363"/>
                <a:gd name="T19" fmla="*/ 352 h 363"/>
                <a:gd name="T20" fmla="*/ 357 w 363"/>
                <a:gd name="T21" fmla="*/ 363 h 363"/>
                <a:gd name="T22" fmla="*/ 328 w 363"/>
                <a:gd name="T23" fmla="*/ 196 h 363"/>
                <a:gd name="T24" fmla="*/ 328 w 363"/>
                <a:gd name="T25" fmla="*/ 196 h 363"/>
                <a:gd name="T26" fmla="*/ 312 w 363"/>
                <a:gd name="T27" fmla="*/ 39 h 363"/>
                <a:gd name="T28" fmla="*/ 227 w 363"/>
                <a:gd name="T29" fmla="*/ 116 h 363"/>
                <a:gd name="T30" fmla="*/ 136 w 363"/>
                <a:gd name="T31" fmla="*/ 116 h 363"/>
                <a:gd name="T32" fmla="*/ 93 w 363"/>
                <a:gd name="T33" fmla="*/ 127 h 363"/>
                <a:gd name="T34" fmla="*/ 119 w 363"/>
                <a:gd name="T35" fmla="*/ 168 h 363"/>
                <a:gd name="T36" fmla="*/ 137 w 363"/>
                <a:gd name="T37" fmla="*/ 140 h 363"/>
                <a:gd name="T38" fmla="*/ 176 w 363"/>
                <a:gd name="T39" fmla="*/ 168 h 363"/>
                <a:gd name="T40" fmla="*/ 187 w 363"/>
                <a:gd name="T41" fmla="*/ 127 h 363"/>
                <a:gd name="T42" fmla="*/ 187 w 363"/>
                <a:gd name="T43" fmla="*/ 168 h 363"/>
                <a:gd name="T44" fmla="*/ 234 w 363"/>
                <a:gd name="T45" fmla="*/ 127 h 363"/>
                <a:gd name="T46" fmla="*/ 245 w 363"/>
                <a:gd name="T47" fmla="*/ 168 h 363"/>
                <a:gd name="T48" fmla="*/ 71 w 363"/>
                <a:gd name="T49" fmla="*/ 179 h 363"/>
                <a:gd name="T50" fmla="*/ 152 w 363"/>
                <a:gd name="T51" fmla="*/ 196 h 363"/>
                <a:gd name="T52" fmla="*/ 234 w 363"/>
                <a:gd name="T53" fmla="*/ 179 h 363"/>
                <a:gd name="T54" fmla="*/ 234 w 363"/>
                <a:gd name="T55" fmla="*/ 179 h 363"/>
                <a:gd name="T56" fmla="*/ 246 w 363"/>
                <a:gd name="T57" fmla="*/ 179 h 363"/>
                <a:gd name="T58" fmla="*/ 282 w 363"/>
                <a:gd name="T59" fmla="*/ 127 h 363"/>
                <a:gd name="T60" fmla="*/ 346 w 363"/>
                <a:gd name="T61" fmla="*/ 168 h 363"/>
                <a:gd name="T62" fmla="*/ 36 w 363"/>
                <a:gd name="T63" fmla="*/ 11 h 363"/>
                <a:gd name="T64" fmla="*/ 36 w 363"/>
                <a:gd name="T65" fmla="*/ 28 h 363"/>
                <a:gd name="T66" fmla="*/ 81 w 363"/>
                <a:gd name="T67" fmla="*/ 127 h 363"/>
                <a:gd name="T68" fmla="*/ 48 w 363"/>
                <a:gd name="T69" fmla="*/ 127 h 363"/>
                <a:gd name="T70" fmla="*/ 35 w 363"/>
                <a:gd name="T71" fmla="*/ 196 h 363"/>
                <a:gd name="T72" fmla="*/ 88 w 363"/>
                <a:gd name="T73" fmla="*/ 352 h 363"/>
                <a:gd name="T74" fmla="*/ 143 w 363"/>
                <a:gd name="T75" fmla="*/ 352 h 363"/>
                <a:gd name="T76" fmla="*/ 88 w 363"/>
                <a:gd name="T77" fmla="*/ 241 h 363"/>
                <a:gd name="T78" fmla="*/ 154 w 363"/>
                <a:gd name="T79" fmla="*/ 352 h 363"/>
                <a:gd name="T80" fmla="*/ 83 w 363"/>
                <a:gd name="T81" fmla="*/ 230 h 363"/>
                <a:gd name="T82" fmla="*/ 51 w 363"/>
                <a:gd name="T83" fmla="*/ 352 h 363"/>
                <a:gd name="T84" fmla="*/ 94 w 363"/>
                <a:gd name="T85" fmla="*/ 207 h 363"/>
                <a:gd name="T86" fmla="*/ 182 w 363"/>
                <a:gd name="T87" fmla="*/ 192 h 363"/>
                <a:gd name="T88" fmla="*/ 269 w 363"/>
                <a:gd name="T89" fmla="*/ 207 h 363"/>
                <a:gd name="T90" fmla="*/ 312 w 363"/>
                <a:gd name="T91" fmla="*/ 35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3" h="363">
                  <a:moveTo>
                    <a:pt x="357" y="352"/>
                  </a:moveTo>
                  <a:cubicBezTo>
                    <a:pt x="323" y="352"/>
                    <a:pt x="323" y="352"/>
                    <a:pt x="323" y="352"/>
                  </a:cubicBezTo>
                  <a:cubicBezTo>
                    <a:pt x="323" y="206"/>
                    <a:pt x="323" y="206"/>
                    <a:pt x="323" y="206"/>
                  </a:cubicBezTo>
                  <a:cubicBezTo>
                    <a:pt x="325" y="207"/>
                    <a:pt x="326" y="207"/>
                    <a:pt x="328" y="207"/>
                  </a:cubicBezTo>
                  <a:cubicBezTo>
                    <a:pt x="347" y="207"/>
                    <a:pt x="363" y="192"/>
                    <a:pt x="363" y="174"/>
                  </a:cubicBezTo>
                  <a:cubicBezTo>
                    <a:pt x="363" y="174"/>
                    <a:pt x="363" y="174"/>
                    <a:pt x="363" y="174"/>
                  </a:cubicBezTo>
                  <a:cubicBezTo>
                    <a:pt x="363" y="173"/>
                    <a:pt x="363" y="172"/>
                    <a:pt x="362" y="172"/>
                  </a:cubicBezTo>
                  <a:cubicBezTo>
                    <a:pt x="362" y="172"/>
                    <a:pt x="362" y="171"/>
                    <a:pt x="362" y="171"/>
                  </a:cubicBezTo>
                  <a:cubicBezTo>
                    <a:pt x="362" y="171"/>
                    <a:pt x="362" y="171"/>
                    <a:pt x="362" y="171"/>
                  </a:cubicBezTo>
                  <a:cubicBezTo>
                    <a:pt x="323" y="120"/>
                    <a:pt x="323" y="120"/>
                    <a:pt x="323" y="120"/>
                  </a:cubicBezTo>
                  <a:cubicBezTo>
                    <a:pt x="323" y="39"/>
                    <a:pt x="323" y="39"/>
                    <a:pt x="323" y="39"/>
                  </a:cubicBezTo>
                  <a:cubicBezTo>
                    <a:pt x="333" y="39"/>
                    <a:pt x="333" y="39"/>
                    <a:pt x="333" y="39"/>
                  </a:cubicBezTo>
                  <a:cubicBezTo>
                    <a:pt x="336" y="39"/>
                    <a:pt x="338" y="36"/>
                    <a:pt x="338" y="33"/>
                  </a:cubicBezTo>
                  <a:cubicBezTo>
                    <a:pt x="338" y="6"/>
                    <a:pt x="338" y="6"/>
                    <a:pt x="338" y="6"/>
                  </a:cubicBezTo>
                  <a:cubicBezTo>
                    <a:pt x="338" y="3"/>
                    <a:pt x="336" y="0"/>
                    <a:pt x="333" y="0"/>
                  </a:cubicBezTo>
                  <a:cubicBezTo>
                    <a:pt x="30" y="0"/>
                    <a:pt x="30" y="0"/>
                    <a:pt x="30" y="0"/>
                  </a:cubicBezTo>
                  <a:cubicBezTo>
                    <a:pt x="27" y="0"/>
                    <a:pt x="25" y="3"/>
                    <a:pt x="25" y="6"/>
                  </a:cubicBezTo>
                  <a:cubicBezTo>
                    <a:pt x="25" y="33"/>
                    <a:pt x="25" y="33"/>
                    <a:pt x="25" y="33"/>
                  </a:cubicBezTo>
                  <a:cubicBezTo>
                    <a:pt x="25" y="36"/>
                    <a:pt x="27" y="39"/>
                    <a:pt x="30" y="39"/>
                  </a:cubicBezTo>
                  <a:cubicBezTo>
                    <a:pt x="40" y="39"/>
                    <a:pt x="40" y="39"/>
                    <a:pt x="40" y="39"/>
                  </a:cubicBezTo>
                  <a:cubicBezTo>
                    <a:pt x="40" y="120"/>
                    <a:pt x="40" y="120"/>
                    <a:pt x="40" y="120"/>
                  </a:cubicBezTo>
                  <a:cubicBezTo>
                    <a:pt x="1" y="171"/>
                    <a:pt x="1" y="171"/>
                    <a:pt x="1" y="171"/>
                  </a:cubicBezTo>
                  <a:cubicBezTo>
                    <a:pt x="1" y="171"/>
                    <a:pt x="1" y="171"/>
                    <a:pt x="1" y="171"/>
                  </a:cubicBezTo>
                  <a:cubicBezTo>
                    <a:pt x="1" y="172"/>
                    <a:pt x="1" y="172"/>
                    <a:pt x="1" y="172"/>
                  </a:cubicBezTo>
                  <a:cubicBezTo>
                    <a:pt x="0" y="172"/>
                    <a:pt x="0" y="173"/>
                    <a:pt x="0" y="174"/>
                  </a:cubicBezTo>
                  <a:cubicBezTo>
                    <a:pt x="0" y="174"/>
                    <a:pt x="0" y="174"/>
                    <a:pt x="0" y="174"/>
                  </a:cubicBezTo>
                  <a:cubicBezTo>
                    <a:pt x="0" y="192"/>
                    <a:pt x="16" y="207"/>
                    <a:pt x="35" y="207"/>
                  </a:cubicBezTo>
                  <a:cubicBezTo>
                    <a:pt x="37" y="207"/>
                    <a:pt x="38" y="207"/>
                    <a:pt x="40" y="206"/>
                  </a:cubicBezTo>
                  <a:cubicBezTo>
                    <a:pt x="40" y="352"/>
                    <a:pt x="40" y="352"/>
                    <a:pt x="40" y="352"/>
                  </a:cubicBezTo>
                  <a:cubicBezTo>
                    <a:pt x="6" y="352"/>
                    <a:pt x="6" y="352"/>
                    <a:pt x="6" y="352"/>
                  </a:cubicBezTo>
                  <a:cubicBezTo>
                    <a:pt x="3" y="352"/>
                    <a:pt x="0" y="354"/>
                    <a:pt x="0" y="357"/>
                  </a:cubicBezTo>
                  <a:cubicBezTo>
                    <a:pt x="0" y="360"/>
                    <a:pt x="3" y="363"/>
                    <a:pt x="6" y="363"/>
                  </a:cubicBezTo>
                  <a:cubicBezTo>
                    <a:pt x="357" y="363"/>
                    <a:pt x="357" y="363"/>
                    <a:pt x="357" y="363"/>
                  </a:cubicBezTo>
                  <a:cubicBezTo>
                    <a:pt x="360" y="363"/>
                    <a:pt x="363" y="360"/>
                    <a:pt x="363" y="357"/>
                  </a:cubicBezTo>
                  <a:cubicBezTo>
                    <a:pt x="363" y="354"/>
                    <a:pt x="360" y="352"/>
                    <a:pt x="357" y="352"/>
                  </a:cubicBezTo>
                  <a:close/>
                  <a:moveTo>
                    <a:pt x="328" y="196"/>
                  </a:moveTo>
                  <a:cubicBezTo>
                    <a:pt x="317" y="196"/>
                    <a:pt x="308" y="189"/>
                    <a:pt x="305" y="179"/>
                  </a:cubicBezTo>
                  <a:cubicBezTo>
                    <a:pt x="351" y="179"/>
                    <a:pt x="351" y="179"/>
                    <a:pt x="351" y="179"/>
                  </a:cubicBezTo>
                  <a:cubicBezTo>
                    <a:pt x="348" y="189"/>
                    <a:pt x="339" y="196"/>
                    <a:pt x="328" y="196"/>
                  </a:cubicBezTo>
                  <a:close/>
                  <a:moveTo>
                    <a:pt x="51" y="116"/>
                  </a:moveTo>
                  <a:cubicBezTo>
                    <a:pt x="51" y="39"/>
                    <a:pt x="51" y="39"/>
                    <a:pt x="51" y="39"/>
                  </a:cubicBezTo>
                  <a:cubicBezTo>
                    <a:pt x="312" y="39"/>
                    <a:pt x="312" y="39"/>
                    <a:pt x="312" y="39"/>
                  </a:cubicBezTo>
                  <a:cubicBezTo>
                    <a:pt x="312" y="116"/>
                    <a:pt x="312" y="116"/>
                    <a:pt x="312" y="116"/>
                  </a:cubicBezTo>
                  <a:cubicBezTo>
                    <a:pt x="274" y="116"/>
                    <a:pt x="274" y="116"/>
                    <a:pt x="274" y="116"/>
                  </a:cubicBezTo>
                  <a:cubicBezTo>
                    <a:pt x="227" y="116"/>
                    <a:pt x="227" y="116"/>
                    <a:pt x="227" y="116"/>
                  </a:cubicBezTo>
                  <a:cubicBezTo>
                    <a:pt x="182" y="116"/>
                    <a:pt x="182" y="116"/>
                    <a:pt x="182" y="116"/>
                  </a:cubicBezTo>
                  <a:cubicBezTo>
                    <a:pt x="182" y="116"/>
                    <a:pt x="182" y="116"/>
                    <a:pt x="182" y="116"/>
                  </a:cubicBezTo>
                  <a:cubicBezTo>
                    <a:pt x="136" y="116"/>
                    <a:pt x="136" y="116"/>
                    <a:pt x="136" y="116"/>
                  </a:cubicBezTo>
                  <a:cubicBezTo>
                    <a:pt x="89" y="116"/>
                    <a:pt x="89" y="116"/>
                    <a:pt x="89" y="116"/>
                  </a:cubicBezTo>
                  <a:lnTo>
                    <a:pt x="51" y="116"/>
                  </a:lnTo>
                  <a:close/>
                  <a:moveTo>
                    <a:pt x="93" y="127"/>
                  </a:moveTo>
                  <a:cubicBezTo>
                    <a:pt x="129" y="127"/>
                    <a:pt x="129" y="127"/>
                    <a:pt x="129" y="127"/>
                  </a:cubicBezTo>
                  <a:cubicBezTo>
                    <a:pt x="122" y="156"/>
                    <a:pt x="122" y="156"/>
                    <a:pt x="122" y="156"/>
                  </a:cubicBezTo>
                  <a:cubicBezTo>
                    <a:pt x="119" y="168"/>
                    <a:pt x="119" y="168"/>
                    <a:pt x="119" y="168"/>
                  </a:cubicBezTo>
                  <a:cubicBezTo>
                    <a:pt x="73" y="168"/>
                    <a:pt x="73" y="168"/>
                    <a:pt x="73" y="168"/>
                  </a:cubicBezTo>
                  <a:lnTo>
                    <a:pt x="93" y="127"/>
                  </a:lnTo>
                  <a:close/>
                  <a:moveTo>
                    <a:pt x="137" y="140"/>
                  </a:moveTo>
                  <a:cubicBezTo>
                    <a:pt x="140" y="127"/>
                    <a:pt x="140" y="127"/>
                    <a:pt x="140" y="127"/>
                  </a:cubicBezTo>
                  <a:cubicBezTo>
                    <a:pt x="176" y="127"/>
                    <a:pt x="176" y="127"/>
                    <a:pt x="176" y="127"/>
                  </a:cubicBezTo>
                  <a:cubicBezTo>
                    <a:pt x="176" y="168"/>
                    <a:pt x="176" y="168"/>
                    <a:pt x="176" y="168"/>
                  </a:cubicBezTo>
                  <a:cubicBezTo>
                    <a:pt x="130" y="168"/>
                    <a:pt x="130" y="168"/>
                    <a:pt x="130" y="168"/>
                  </a:cubicBezTo>
                  <a:lnTo>
                    <a:pt x="137" y="140"/>
                  </a:lnTo>
                  <a:close/>
                  <a:moveTo>
                    <a:pt x="187" y="127"/>
                  </a:moveTo>
                  <a:cubicBezTo>
                    <a:pt x="223" y="127"/>
                    <a:pt x="223" y="127"/>
                    <a:pt x="223" y="127"/>
                  </a:cubicBezTo>
                  <a:cubicBezTo>
                    <a:pt x="233" y="168"/>
                    <a:pt x="233" y="168"/>
                    <a:pt x="233" y="168"/>
                  </a:cubicBezTo>
                  <a:cubicBezTo>
                    <a:pt x="187" y="168"/>
                    <a:pt x="187" y="168"/>
                    <a:pt x="187" y="168"/>
                  </a:cubicBezTo>
                  <a:lnTo>
                    <a:pt x="187" y="127"/>
                  </a:lnTo>
                  <a:close/>
                  <a:moveTo>
                    <a:pt x="245" y="168"/>
                  </a:moveTo>
                  <a:cubicBezTo>
                    <a:pt x="234" y="127"/>
                    <a:pt x="234" y="127"/>
                    <a:pt x="234" y="127"/>
                  </a:cubicBezTo>
                  <a:cubicBezTo>
                    <a:pt x="270" y="127"/>
                    <a:pt x="270" y="127"/>
                    <a:pt x="270" y="127"/>
                  </a:cubicBezTo>
                  <a:cubicBezTo>
                    <a:pt x="290" y="168"/>
                    <a:pt x="290" y="168"/>
                    <a:pt x="290" y="168"/>
                  </a:cubicBezTo>
                  <a:lnTo>
                    <a:pt x="245" y="168"/>
                  </a:lnTo>
                  <a:close/>
                  <a:moveTo>
                    <a:pt x="117" y="179"/>
                  </a:moveTo>
                  <a:cubicBezTo>
                    <a:pt x="114" y="189"/>
                    <a:pt x="105" y="196"/>
                    <a:pt x="94" y="196"/>
                  </a:cubicBezTo>
                  <a:cubicBezTo>
                    <a:pt x="83" y="196"/>
                    <a:pt x="73" y="189"/>
                    <a:pt x="71" y="179"/>
                  </a:cubicBezTo>
                  <a:lnTo>
                    <a:pt x="117" y="179"/>
                  </a:lnTo>
                  <a:close/>
                  <a:moveTo>
                    <a:pt x="175" y="179"/>
                  </a:moveTo>
                  <a:cubicBezTo>
                    <a:pt x="173" y="189"/>
                    <a:pt x="163" y="196"/>
                    <a:pt x="152" y="196"/>
                  </a:cubicBezTo>
                  <a:cubicBezTo>
                    <a:pt x="141" y="196"/>
                    <a:pt x="132" y="189"/>
                    <a:pt x="129" y="179"/>
                  </a:cubicBezTo>
                  <a:lnTo>
                    <a:pt x="175" y="179"/>
                  </a:lnTo>
                  <a:close/>
                  <a:moveTo>
                    <a:pt x="234" y="179"/>
                  </a:moveTo>
                  <a:cubicBezTo>
                    <a:pt x="231" y="189"/>
                    <a:pt x="222" y="196"/>
                    <a:pt x="211" y="196"/>
                  </a:cubicBezTo>
                  <a:cubicBezTo>
                    <a:pt x="200" y="196"/>
                    <a:pt x="190" y="189"/>
                    <a:pt x="188" y="179"/>
                  </a:cubicBezTo>
                  <a:lnTo>
                    <a:pt x="234" y="179"/>
                  </a:lnTo>
                  <a:close/>
                  <a:moveTo>
                    <a:pt x="293" y="179"/>
                  </a:moveTo>
                  <a:cubicBezTo>
                    <a:pt x="290" y="189"/>
                    <a:pt x="281" y="196"/>
                    <a:pt x="269" y="196"/>
                  </a:cubicBezTo>
                  <a:cubicBezTo>
                    <a:pt x="258" y="196"/>
                    <a:pt x="249" y="189"/>
                    <a:pt x="246" y="179"/>
                  </a:cubicBezTo>
                  <a:lnTo>
                    <a:pt x="293" y="179"/>
                  </a:lnTo>
                  <a:close/>
                  <a:moveTo>
                    <a:pt x="302" y="168"/>
                  </a:moveTo>
                  <a:cubicBezTo>
                    <a:pt x="282" y="127"/>
                    <a:pt x="282" y="127"/>
                    <a:pt x="282" y="127"/>
                  </a:cubicBezTo>
                  <a:cubicBezTo>
                    <a:pt x="304" y="127"/>
                    <a:pt x="304" y="127"/>
                    <a:pt x="304" y="127"/>
                  </a:cubicBezTo>
                  <a:cubicBezTo>
                    <a:pt x="315" y="127"/>
                    <a:pt x="315" y="127"/>
                    <a:pt x="315" y="127"/>
                  </a:cubicBezTo>
                  <a:cubicBezTo>
                    <a:pt x="346" y="168"/>
                    <a:pt x="346" y="168"/>
                    <a:pt x="346" y="168"/>
                  </a:cubicBezTo>
                  <a:lnTo>
                    <a:pt x="302" y="168"/>
                  </a:lnTo>
                  <a:close/>
                  <a:moveTo>
                    <a:pt x="36" y="28"/>
                  </a:moveTo>
                  <a:cubicBezTo>
                    <a:pt x="36" y="11"/>
                    <a:pt x="36" y="11"/>
                    <a:pt x="36" y="11"/>
                  </a:cubicBezTo>
                  <a:cubicBezTo>
                    <a:pt x="327" y="11"/>
                    <a:pt x="327" y="11"/>
                    <a:pt x="327" y="11"/>
                  </a:cubicBezTo>
                  <a:cubicBezTo>
                    <a:pt x="327" y="28"/>
                    <a:pt x="327" y="28"/>
                    <a:pt x="327" y="28"/>
                  </a:cubicBezTo>
                  <a:lnTo>
                    <a:pt x="36" y="28"/>
                  </a:lnTo>
                  <a:close/>
                  <a:moveTo>
                    <a:pt x="48" y="127"/>
                  </a:moveTo>
                  <a:cubicBezTo>
                    <a:pt x="67" y="127"/>
                    <a:pt x="67" y="127"/>
                    <a:pt x="67" y="127"/>
                  </a:cubicBezTo>
                  <a:cubicBezTo>
                    <a:pt x="81" y="127"/>
                    <a:pt x="81" y="127"/>
                    <a:pt x="81" y="127"/>
                  </a:cubicBezTo>
                  <a:cubicBezTo>
                    <a:pt x="61" y="168"/>
                    <a:pt x="61" y="168"/>
                    <a:pt x="61" y="168"/>
                  </a:cubicBezTo>
                  <a:cubicBezTo>
                    <a:pt x="17" y="168"/>
                    <a:pt x="17" y="168"/>
                    <a:pt x="17" y="168"/>
                  </a:cubicBezTo>
                  <a:lnTo>
                    <a:pt x="48" y="127"/>
                  </a:lnTo>
                  <a:close/>
                  <a:moveTo>
                    <a:pt x="12" y="179"/>
                  </a:moveTo>
                  <a:cubicBezTo>
                    <a:pt x="58" y="179"/>
                    <a:pt x="58" y="179"/>
                    <a:pt x="58" y="179"/>
                  </a:cubicBezTo>
                  <a:cubicBezTo>
                    <a:pt x="55" y="189"/>
                    <a:pt x="46" y="196"/>
                    <a:pt x="35" y="196"/>
                  </a:cubicBezTo>
                  <a:cubicBezTo>
                    <a:pt x="24" y="196"/>
                    <a:pt x="15" y="189"/>
                    <a:pt x="12" y="179"/>
                  </a:cubicBezTo>
                  <a:close/>
                  <a:moveTo>
                    <a:pt x="143" y="352"/>
                  </a:moveTo>
                  <a:cubicBezTo>
                    <a:pt x="88" y="352"/>
                    <a:pt x="88" y="352"/>
                    <a:pt x="88" y="352"/>
                  </a:cubicBezTo>
                  <a:cubicBezTo>
                    <a:pt x="88" y="302"/>
                    <a:pt x="88" y="302"/>
                    <a:pt x="88" y="302"/>
                  </a:cubicBezTo>
                  <a:cubicBezTo>
                    <a:pt x="143" y="302"/>
                    <a:pt x="143" y="302"/>
                    <a:pt x="143" y="302"/>
                  </a:cubicBezTo>
                  <a:lnTo>
                    <a:pt x="143" y="352"/>
                  </a:lnTo>
                  <a:close/>
                  <a:moveTo>
                    <a:pt x="143" y="291"/>
                  </a:moveTo>
                  <a:cubicBezTo>
                    <a:pt x="88" y="291"/>
                    <a:pt x="88" y="291"/>
                    <a:pt x="88" y="291"/>
                  </a:cubicBezTo>
                  <a:cubicBezTo>
                    <a:pt x="88" y="241"/>
                    <a:pt x="88" y="241"/>
                    <a:pt x="88" y="241"/>
                  </a:cubicBezTo>
                  <a:cubicBezTo>
                    <a:pt x="143" y="241"/>
                    <a:pt x="143" y="241"/>
                    <a:pt x="143" y="241"/>
                  </a:cubicBezTo>
                  <a:lnTo>
                    <a:pt x="143" y="291"/>
                  </a:lnTo>
                  <a:close/>
                  <a:moveTo>
                    <a:pt x="154" y="352"/>
                  </a:moveTo>
                  <a:cubicBezTo>
                    <a:pt x="154" y="235"/>
                    <a:pt x="154" y="235"/>
                    <a:pt x="154" y="235"/>
                  </a:cubicBezTo>
                  <a:cubicBezTo>
                    <a:pt x="154" y="233"/>
                    <a:pt x="152" y="230"/>
                    <a:pt x="149" y="230"/>
                  </a:cubicBezTo>
                  <a:cubicBezTo>
                    <a:pt x="83" y="230"/>
                    <a:pt x="83" y="230"/>
                    <a:pt x="83" y="230"/>
                  </a:cubicBezTo>
                  <a:cubicBezTo>
                    <a:pt x="80" y="230"/>
                    <a:pt x="77" y="233"/>
                    <a:pt x="77" y="235"/>
                  </a:cubicBezTo>
                  <a:cubicBezTo>
                    <a:pt x="77" y="352"/>
                    <a:pt x="77" y="352"/>
                    <a:pt x="77" y="352"/>
                  </a:cubicBezTo>
                  <a:cubicBezTo>
                    <a:pt x="51" y="352"/>
                    <a:pt x="51" y="352"/>
                    <a:pt x="51" y="352"/>
                  </a:cubicBezTo>
                  <a:cubicBezTo>
                    <a:pt x="51" y="203"/>
                    <a:pt x="51" y="203"/>
                    <a:pt x="51" y="203"/>
                  </a:cubicBezTo>
                  <a:cubicBezTo>
                    <a:pt x="56" y="200"/>
                    <a:pt x="61" y="196"/>
                    <a:pt x="64" y="192"/>
                  </a:cubicBezTo>
                  <a:cubicBezTo>
                    <a:pt x="70" y="201"/>
                    <a:pt x="81" y="207"/>
                    <a:pt x="94" y="207"/>
                  </a:cubicBezTo>
                  <a:cubicBezTo>
                    <a:pt x="106" y="207"/>
                    <a:pt x="117" y="201"/>
                    <a:pt x="123" y="192"/>
                  </a:cubicBezTo>
                  <a:cubicBezTo>
                    <a:pt x="129" y="201"/>
                    <a:pt x="140" y="207"/>
                    <a:pt x="152" y="207"/>
                  </a:cubicBezTo>
                  <a:cubicBezTo>
                    <a:pt x="165" y="207"/>
                    <a:pt x="175" y="201"/>
                    <a:pt x="182" y="192"/>
                  </a:cubicBezTo>
                  <a:cubicBezTo>
                    <a:pt x="188" y="201"/>
                    <a:pt x="199" y="207"/>
                    <a:pt x="211" y="207"/>
                  </a:cubicBezTo>
                  <a:cubicBezTo>
                    <a:pt x="223" y="207"/>
                    <a:pt x="234" y="201"/>
                    <a:pt x="240" y="191"/>
                  </a:cubicBezTo>
                  <a:cubicBezTo>
                    <a:pt x="246" y="201"/>
                    <a:pt x="257" y="207"/>
                    <a:pt x="269" y="207"/>
                  </a:cubicBezTo>
                  <a:cubicBezTo>
                    <a:pt x="282" y="207"/>
                    <a:pt x="293" y="201"/>
                    <a:pt x="299" y="192"/>
                  </a:cubicBezTo>
                  <a:cubicBezTo>
                    <a:pt x="302" y="196"/>
                    <a:pt x="307" y="200"/>
                    <a:pt x="312" y="203"/>
                  </a:cubicBezTo>
                  <a:cubicBezTo>
                    <a:pt x="312" y="352"/>
                    <a:pt x="312" y="352"/>
                    <a:pt x="312" y="352"/>
                  </a:cubicBezTo>
                  <a:lnTo>
                    <a:pt x="154"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261">
                <a:defRPr/>
              </a:pPr>
              <a:endParaRPr lang="en-US" sz="1267" dirty="0">
                <a:solidFill>
                  <a:schemeClr val="tx2"/>
                </a:solidFill>
                <a:latin typeface="Arial"/>
                <a:ea typeface="LF_Kai"/>
              </a:endParaRPr>
            </a:p>
          </p:txBody>
        </p:sp>
        <p:sp>
          <p:nvSpPr>
            <p:cNvPr id="41" name="Freeform 15">
              <a:extLst>
                <a:ext uri="{FF2B5EF4-FFF2-40B4-BE49-F238E27FC236}">
                  <a16:creationId xmlns:a16="http://schemas.microsoft.com/office/drawing/2014/main" id="{C6CE1BF5-D9ED-4FEB-A573-70A04A1C71D7}"/>
                </a:ext>
              </a:extLst>
            </p:cNvPr>
            <p:cNvSpPr>
              <a:spLocks noEditPoints="1"/>
            </p:cNvSpPr>
            <p:nvPr/>
          </p:nvSpPr>
          <p:spPr bwMode="auto">
            <a:xfrm>
              <a:off x="598488" y="2198688"/>
              <a:ext cx="66675" cy="74613"/>
            </a:xfrm>
            <a:custGeom>
              <a:avLst/>
              <a:gdLst>
                <a:gd name="T0" fmla="*/ 40 w 40"/>
                <a:gd name="T1" fmla="*/ 38 h 44"/>
                <a:gd name="T2" fmla="*/ 40 w 40"/>
                <a:gd name="T3" fmla="*/ 5 h 44"/>
                <a:gd name="T4" fmla="*/ 35 w 40"/>
                <a:gd name="T5" fmla="*/ 0 h 44"/>
                <a:gd name="T6" fmla="*/ 5 w 40"/>
                <a:gd name="T7" fmla="*/ 0 h 44"/>
                <a:gd name="T8" fmla="*/ 0 w 40"/>
                <a:gd name="T9" fmla="*/ 5 h 44"/>
                <a:gd name="T10" fmla="*/ 0 w 40"/>
                <a:gd name="T11" fmla="*/ 38 h 44"/>
                <a:gd name="T12" fmla="*/ 5 w 40"/>
                <a:gd name="T13" fmla="*/ 44 h 44"/>
                <a:gd name="T14" fmla="*/ 35 w 40"/>
                <a:gd name="T15" fmla="*/ 44 h 44"/>
                <a:gd name="T16" fmla="*/ 40 w 40"/>
                <a:gd name="T17" fmla="*/ 38 h 44"/>
                <a:gd name="T18" fmla="*/ 29 w 40"/>
                <a:gd name="T19" fmla="*/ 33 h 44"/>
                <a:gd name="T20" fmla="*/ 11 w 40"/>
                <a:gd name="T21" fmla="*/ 33 h 44"/>
                <a:gd name="T22" fmla="*/ 11 w 40"/>
                <a:gd name="T23" fmla="*/ 10 h 44"/>
                <a:gd name="T24" fmla="*/ 29 w 40"/>
                <a:gd name="T25" fmla="*/ 10 h 44"/>
                <a:gd name="T26" fmla="*/ 29 w 40"/>
                <a:gd name="T27"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4">
                  <a:moveTo>
                    <a:pt x="40" y="38"/>
                  </a:moveTo>
                  <a:cubicBezTo>
                    <a:pt x="40" y="5"/>
                    <a:pt x="40" y="5"/>
                    <a:pt x="40" y="5"/>
                  </a:cubicBezTo>
                  <a:cubicBezTo>
                    <a:pt x="40" y="2"/>
                    <a:pt x="38" y="0"/>
                    <a:pt x="35" y="0"/>
                  </a:cubicBezTo>
                  <a:cubicBezTo>
                    <a:pt x="5" y="0"/>
                    <a:pt x="5" y="0"/>
                    <a:pt x="5" y="0"/>
                  </a:cubicBezTo>
                  <a:cubicBezTo>
                    <a:pt x="2" y="0"/>
                    <a:pt x="0" y="2"/>
                    <a:pt x="0" y="5"/>
                  </a:cubicBezTo>
                  <a:cubicBezTo>
                    <a:pt x="0" y="38"/>
                    <a:pt x="0" y="38"/>
                    <a:pt x="0" y="38"/>
                  </a:cubicBezTo>
                  <a:cubicBezTo>
                    <a:pt x="0" y="41"/>
                    <a:pt x="2" y="44"/>
                    <a:pt x="5" y="44"/>
                  </a:cubicBezTo>
                  <a:cubicBezTo>
                    <a:pt x="35" y="44"/>
                    <a:pt x="35" y="44"/>
                    <a:pt x="35" y="44"/>
                  </a:cubicBezTo>
                  <a:cubicBezTo>
                    <a:pt x="38" y="44"/>
                    <a:pt x="40" y="41"/>
                    <a:pt x="40" y="38"/>
                  </a:cubicBezTo>
                  <a:close/>
                  <a:moveTo>
                    <a:pt x="29" y="33"/>
                  </a:moveTo>
                  <a:cubicBezTo>
                    <a:pt x="11" y="33"/>
                    <a:pt x="11" y="33"/>
                    <a:pt x="11" y="33"/>
                  </a:cubicBezTo>
                  <a:cubicBezTo>
                    <a:pt x="11" y="10"/>
                    <a:pt x="11" y="10"/>
                    <a:pt x="11" y="10"/>
                  </a:cubicBezTo>
                  <a:cubicBezTo>
                    <a:pt x="29" y="10"/>
                    <a:pt x="29" y="10"/>
                    <a:pt x="29" y="10"/>
                  </a:cubicBezTo>
                  <a:lnTo>
                    <a:pt x="29"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261">
                <a:defRPr/>
              </a:pPr>
              <a:endParaRPr lang="en-US" sz="1267" dirty="0">
                <a:solidFill>
                  <a:schemeClr val="tx2"/>
                </a:solidFill>
                <a:latin typeface="Arial"/>
                <a:ea typeface="LF_Kai"/>
              </a:endParaRPr>
            </a:p>
          </p:txBody>
        </p:sp>
        <p:sp>
          <p:nvSpPr>
            <p:cNvPr id="42" name="Freeform 16">
              <a:extLst>
                <a:ext uri="{FF2B5EF4-FFF2-40B4-BE49-F238E27FC236}">
                  <a16:creationId xmlns:a16="http://schemas.microsoft.com/office/drawing/2014/main" id="{D9138BF4-C71E-4ACE-9E07-73875A9CC787}"/>
                </a:ext>
              </a:extLst>
            </p:cNvPr>
            <p:cNvSpPr>
              <a:spLocks noEditPoints="1"/>
            </p:cNvSpPr>
            <p:nvPr/>
          </p:nvSpPr>
          <p:spPr bwMode="auto">
            <a:xfrm>
              <a:off x="698500" y="2198688"/>
              <a:ext cx="68263" cy="74613"/>
            </a:xfrm>
            <a:custGeom>
              <a:avLst/>
              <a:gdLst>
                <a:gd name="T0" fmla="*/ 6 w 41"/>
                <a:gd name="T1" fmla="*/ 44 h 44"/>
                <a:gd name="T2" fmla="*/ 36 w 41"/>
                <a:gd name="T3" fmla="*/ 44 h 44"/>
                <a:gd name="T4" fmla="*/ 41 w 41"/>
                <a:gd name="T5" fmla="*/ 38 h 44"/>
                <a:gd name="T6" fmla="*/ 41 w 41"/>
                <a:gd name="T7" fmla="*/ 5 h 44"/>
                <a:gd name="T8" fmla="*/ 36 w 41"/>
                <a:gd name="T9" fmla="*/ 0 h 44"/>
                <a:gd name="T10" fmla="*/ 6 w 41"/>
                <a:gd name="T11" fmla="*/ 0 h 44"/>
                <a:gd name="T12" fmla="*/ 0 w 41"/>
                <a:gd name="T13" fmla="*/ 5 h 44"/>
                <a:gd name="T14" fmla="*/ 0 w 41"/>
                <a:gd name="T15" fmla="*/ 38 h 44"/>
                <a:gd name="T16" fmla="*/ 6 w 41"/>
                <a:gd name="T17" fmla="*/ 44 h 44"/>
                <a:gd name="T18" fmla="*/ 11 w 41"/>
                <a:gd name="T19" fmla="*/ 10 h 44"/>
                <a:gd name="T20" fmla="*/ 30 w 41"/>
                <a:gd name="T21" fmla="*/ 10 h 44"/>
                <a:gd name="T22" fmla="*/ 30 w 41"/>
                <a:gd name="T23" fmla="*/ 33 h 44"/>
                <a:gd name="T24" fmla="*/ 11 w 41"/>
                <a:gd name="T25" fmla="*/ 33 h 44"/>
                <a:gd name="T26" fmla="*/ 11 w 41"/>
                <a:gd name="T27"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4">
                  <a:moveTo>
                    <a:pt x="6" y="44"/>
                  </a:moveTo>
                  <a:cubicBezTo>
                    <a:pt x="36" y="44"/>
                    <a:pt x="36" y="44"/>
                    <a:pt x="36" y="44"/>
                  </a:cubicBezTo>
                  <a:cubicBezTo>
                    <a:pt x="39" y="44"/>
                    <a:pt x="41" y="41"/>
                    <a:pt x="41" y="38"/>
                  </a:cubicBezTo>
                  <a:cubicBezTo>
                    <a:pt x="41" y="5"/>
                    <a:pt x="41" y="5"/>
                    <a:pt x="41" y="5"/>
                  </a:cubicBezTo>
                  <a:cubicBezTo>
                    <a:pt x="41" y="2"/>
                    <a:pt x="39" y="0"/>
                    <a:pt x="36" y="0"/>
                  </a:cubicBezTo>
                  <a:cubicBezTo>
                    <a:pt x="6" y="0"/>
                    <a:pt x="6" y="0"/>
                    <a:pt x="6" y="0"/>
                  </a:cubicBezTo>
                  <a:cubicBezTo>
                    <a:pt x="3" y="0"/>
                    <a:pt x="0" y="2"/>
                    <a:pt x="0" y="5"/>
                  </a:cubicBezTo>
                  <a:cubicBezTo>
                    <a:pt x="0" y="38"/>
                    <a:pt x="0" y="38"/>
                    <a:pt x="0" y="38"/>
                  </a:cubicBezTo>
                  <a:cubicBezTo>
                    <a:pt x="0" y="41"/>
                    <a:pt x="3" y="44"/>
                    <a:pt x="6" y="44"/>
                  </a:cubicBezTo>
                  <a:close/>
                  <a:moveTo>
                    <a:pt x="11" y="10"/>
                  </a:moveTo>
                  <a:cubicBezTo>
                    <a:pt x="30" y="10"/>
                    <a:pt x="30" y="10"/>
                    <a:pt x="30" y="10"/>
                  </a:cubicBezTo>
                  <a:cubicBezTo>
                    <a:pt x="30" y="33"/>
                    <a:pt x="30" y="33"/>
                    <a:pt x="30" y="33"/>
                  </a:cubicBezTo>
                  <a:cubicBezTo>
                    <a:pt x="11" y="33"/>
                    <a:pt x="11" y="33"/>
                    <a:pt x="11" y="33"/>
                  </a:cubicBezTo>
                  <a:lnTo>
                    <a:pt x="11"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261">
                <a:defRPr/>
              </a:pPr>
              <a:endParaRPr lang="en-US" sz="1267" dirty="0">
                <a:solidFill>
                  <a:schemeClr val="tx2"/>
                </a:solidFill>
                <a:latin typeface="Arial"/>
                <a:ea typeface="LF_Kai"/>
              </a:endParaRPr>
            </a:p>
          </p:txBody>
        </p:sp>
        <p:sp>
          <p:nvSpPr>
            <p:cNvPr id="43" name="Freeform 17">
              <a:extLst>
                <a:ext uri="{FF2B5EF4-FFF2-40B4-BE49-F238E27FC236}">
                  <a16:creationId xmlns:a16="http://schemas.microsoft.com/office/drawing/2014/main" id="{B89E29B2-CAE0-4EF5-A96D-CDB28B66D4A9}"/>
                </a:ext>
              </a:extLst>
            </p:cNvPr>
            <p:cNvSpPr>
              <a:spLocks noEditPoints="1"/>
            </p:cNvSpPr>
            <p:nvPr/>
          </p:nvSpPr>
          <p:spPr bwMode="auto">
            <a:xfrm>
              <a:off x="798513" y="2198688"/>
              <a:ext cx="68263" cy="74613"/>
            </a:xfrm>
            <a:custGeom>
              <a:avLst/>
              <a:gdLst>
                <a:gd name="T0" fmla="*/ 5 w 41"/>
                <a:gd name="T1" fmla="*/ 44 h 44"/>
                <a:gd name="T2" fmla="*/ 35 w 41"/>
                <a:gd name="T3" fmla="*/ 44 h 44"/>
                <a:gd name="T4" fmla="*/ 41 w 41"/>
                <a:gd name="T5" fmla="*/ 38 h 44"/>
                <a:gd name="T6" fmla="*/ 41 w 41"/>
                <a:gd name="T7" fmla="*/ 5 h 44"/>
                <a:gd name="T8" fmla="*/ 35 w 41"/>
                <a:gd name="T9" fmla="*/ 0 h 44"/>
                <a:gd name="T10" fmla="*/ 5 w 41"/>
                <a:gd name="T11" fmla="*/ 0 h 44"/>
                <a:gd name="T12" fmla="*/ 0 w 41"/>
                <a:gd name="T13" fmla="*/ 5 h 44"/>
                <a:gd name="T14" fmla="*/ 0 w 41"/>
                <a:gd name="T15" fmla="*/ 38 h 44"/>
                <a:gd name="T16" fmla="*/ 5 w 41"/>
                <a:gd name="T17" fmla="*/ 44 h 44"/>
                <a:gd name="T18" fmla="*/ 11 w 41"/>
                <a:gd name="T19" fmla="*/ 10 h 44"/>
                <a:gd name="T20" fmla="*/ 30 w 41"/>
                <a:gd name="T21" fmla="*/ 10 h 44"/>
                <a:gd name="T22" fmla="*/ 30 w 41"/>
                <a:gd name="T23" fmla="*/ 33 h 44"/>
                <a:gd name="T24" fmla="*/ 11 w 41"/>
                <a:gd name="T25" fmla="*/ 33 h 44"/>
                <a:gd name="T26" fmla="*/ 11 w 41"/>
                <a:gd name="T27"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4">
                  <a:moveTo>
                    <a:pt x="5" y="44"/>
                  </a:moveTo>
                  <a:cubicBezTo>
                    <a:pt x="35" y="44"/>
                    <a:pt x="35" y="44"/>
                    <a:pt x="35" y="44"/>
                  </a:cubicBezTo>
                  <a:cubicBezTo>
                    <a:pt x="38" y="44"/>
                    <a:pt x="41" y="41"/>
                    <a:pt x="41" y="38"/>
                  </a:cubicBezTo>
                  <a:cubicBezTo>
                    <a:pt x="41" y="5"/>
                    <a:pt x="41" y="5"/>
                    <a:pt x="41" y="5"/>
                  </a:cubicBezTo>
                  <a:cubicBezTo>
                    <a:pt x="41" y="2"/>
                    <a:pt x="38" y="0"/>
                    <a:pt x="35" y="0"/>
                  </a:cubicBezTo>
                  <a:cubicBezTo>
                    <a:pt x="5" y="0"/>
                    <a:pt x="5" y="0"/>
                    <a:pt x="5" y="0"/>
                  </a:cubicBezTo>
                  <a:cubicBezTo>
                    <a:pt x="2" y="0"/>
                    <a:pt x="0" y="2"/>
                    <a:pt x="0" y="5"/>
                  </a:cubicBezTo>
                  <a:cubicBezTo>
                    <a:pt x="0" y="38"/>
                    <a:pt x="0" y="38"/>
                    <a:pt x="0" y="38"/>
                  </a:cubicBezTo>
                  <a:cubicBezTo>
                    <a:pt x="0" y="41"/>
                    <a:pt x="2" y="44"/>
                    <a:pt x="5" y="44"/>
                  </a:cubicBezTo>
                  <a:close/>
                  <a:moveTo>
                    <a:pt x="11" y="10"/>
                  </a:moveTo>
                  <a:cubicBezTo>
                    <a:pt x="30" y="10"/>
                    <a:pt x="30" y="10"/>
                    <a:pt x="30" y="10"/>
                  </a:cubicBezTo>
                  <a:cubicBezTo>
                    <a:pt x="30" y="33"/>
                    <a:pt x="30" y="33"/>
                    <a:pt x="30" y="33"/>
                  </a:cubicBezTo>
                  <a:cubicBezTo>
                    <a:pt x="11" y="33"/>
                    <a:pt x="11" y="33"/>
                    <a:pt x="11" y="33"/>
                  </a:cubicBezTo>
                  <a:lnTo>
                    <a:pt x="11"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261">
                <a:defRPr/>
              </a:pPr>
              <a:endParaRPr lang="en-US" sz="1267" dirty="0">
                <a:solidFill>
                  <a:schemeClr val="tx2"/>
                </a:solidFill>
                <a:latin typeface="Arial"/>
                <a:ea typeface="LF_Kai"/>
              </a:endParaRPr>
            </a:p>
          </p:txBody>
        </p:sp>
        <p:sp>
          <p:nvSpPr>
            <p:cNvPr id="44" name="Freeform 18">
              <a:extLst>
                <a:ext uri="{FF2B5EF4-FFF2-40B4-BE49-F238E27FC236}">
                  <a16:creationId xmlns:a16="http://schemas.microsoft.com/office/drawing/2014/main" id="{EF3BABA0-24DF-4DF4-9D7D-1634DC9AF458}"/>
                </a:ext>
              </a:extLst>
            </p:cNvPr>
            <p:cNvSpPr>
              <a:spLocks noEditPoints="1"/>
            </p:cNvSpPr>
            <p:nvPr/>
          </p:nvSpPr>
          <p:spPr bwMode="auto">
            <a:xfrm>
              <a:off x="900113" y="2198688"/>
              <a:ext cx="66675" cy="74613"/>
            </a:xfrm>
            <a:custGeom>
              <a:avLst/>
              <a:gdLst>
                <a:gd name="T0" fmla="*/ 5 w 40"/>
                <a:gd name="T1" fmla="*/ 44 h 44"/>
                <a:gd name="T2" fmla="*/ 35 w 40"/>
                <a:gd name="T3" fmla="*/ 44 h 44"/>
                <a:gd name="T4" fmla="*/ 40 w 40"/>
                <a:gd name="T5" fmla="*/ 38 h 44"/>
                <a:gd name="T6" fmla="*/ 40 w 40"/>
                <a:gd name="T7" fmla="*/ 5 h 44"/>
                <a:gd name="T8" fmla="*/ 35 w 40"/>
                <a:gd name="T9" fmla="*/ 0 h 44"/>
                <a:gd name="T10" fmla="*/ 5 w 40"/>
                <a:gd name="T11" fmla="*/ 0 h 44"/>
                <a:gd name="T12" fmla="*/ 0 w 40"/>
                <a:gd name="T13" fmla="*/ 5 h 44"/>
                <a:gd name="T14" fmla="*/ 0 w 40"/>
                <a:gd name="T15" fmla="*/ 38 h 44"/>
                <a:gd name="T16" fmla="*/ 5 w 40"/>
                <a:gd name="T17" fmla="*/ 44 h 44"/>
                <a:gd name="T18" fmla="*/ 11 w 40"/>
                <a:gd name="T19" fmla="*/ 10 h 44"/>
                <a:gd name="T20" fmla="*/ 29 w 40"/>
                <a:gd name="T21" fmla="*/ 10 h 44"/>
                <a:gd name="T22" fmla="*/ 29 w 40"/>
                <a:gd name="T23" fmla="*/ 33 h 44"/>
                <a:gd name="T24" fmla="*/ 11 w 40"/>
                <a:gd name="T25" fmla="*/ 33 h 44"/>
                <a:gd name="T26" fmla="*/ 11 w 40"/>
                <a:gd name="T27"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4">
                  <a:moveTo>
                    <a:pt x="5" y="44"/>
                  </a:moveTo>
                  <a:cubicBezTo>
                    <a:pt x="35" y="44"/>
                    <a:pt x="35" y="44"/>
                    <a:pt x="35" y="44"/>
                  </a:cubicBezTo>
                  <a:cubicBezTo>
                    <a:pt x="38" y="44"/>
                    <a:pt x="40" y="41"/>
                    <a:pt x="40" y="38"/>
                  </a:cubicBezTo>
                  <a:cubicBezTo>
                    <a:pt x="40" y="5"/>
                    <a:pt x="40" y="5"/>
                    <a:pt x="40" y="5"/>
                  </a:cubicBezTo>
                  <a:cubicBezTo>
                    <a:pt x="40" y="2"/>
                    <a:pt x="38" y="0"/>
                    <a:pt x="35" y="0"/>
                  </a:cubicBezTo>
                  <a:cubicBezTo>
                    <a:pt x="5" y="0"/>
                    <a:pt x="5" y="0"/>
                    <a:pt x="5" y="0"/>
                  </a:cubicBezTo>
                  <a:cubicBezTo>
                    <a:pt x="2" y="0"/>
                    <a:pt x="0" y="2"/>
                    <a:pt x="0" y="5"/>
                  </a:cubicBezTo>
                  <a:cubicBezTo>
                    <a:pt x="0" y="38"/>
                    <a:pt x="0" y="38"/>
                    <a:pt x="0" y="38"/>
                  </a:cubicBezTo>
                  <a:cubicBezTo>
                    <a:pt x="0" y="41"/>
                    <a:pt x="2" y="44"/>
                    <a:pt x="5" y="44"/>
                  </a:cubicBezTo>
                  <a:close/>
                  <a:moveTo>
                    <a:pt x="11" y="10"/>
                  </a:moveTo>
                  <a:cubicBezTo>
                    <a:pt x="29" y="10"/>
                    <a:pt x="29" y="10"/>
                    <a:pt x="29" y="10"/>
                  </a:cubicBezTo>
                  <a:cubicBezTo>
                    <a:pt x="29" y="33"/>
                    <a:pt x="29" y="33"/>
                    <a:pt x="29" y="33"/>
                  </a:cubicBezTo>
                  <a:cubicBezTo>
                    <a:pt x="11" y="33"/>
                    <a:pt x="11" y="33"/>
                    <a:pt x="11" y="33"/>
                  </a:cubicBezTo>
                  <a:lnTo>
                    <a:pt x="11"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261">
                <a:defRPr/>
              </a:pPr>
              <a:endParaRPr lang="en-US" sz="1267" dirty="0">
                <a:solidFill>
                  <a:schemeClr val="tx2"/>
                </a:solidFill>
                <a:latin typeface="Arial"/>
                <a:ea typeface="LF_Kai"/>
              </a:endParaRPr>
            </a:p>
          </p:txBody>
        </p:sp>
      </p:grpSp>
      <p:grpSp>
        <p:nvGrpSpPr>
          <p:cNvPr id="45" name="Group 44">
            <a:extLst>
              <a:ext uri="{FF2B5EF4-FFF2-40B4-BE49-F238E27FC236}">
                <a16:creationId xmlns:a16="http://schemas.microsoft.com/office/drawing/2014/main" id="{08BEA198-FE54-4282-806E-D31E63FC3CC1}"/>
              </a:ext>
            </a:extLst>
          </p:cNvPr>
          <p:cNvGrpSpPr>
            <a:grpSpLocks noChangeAspect="1"/>
          </p:cNvGrpSpPr>
          <p:nvPr/>
        </p:nvGrpSpPr>
        <p:grpSpPr>
          <a:xfrm>
            <a:off x="8671281" y="2908772"/>
            <a:ext cx="422656" cy="633984"/>
            <a:chOff x="1447800" y="-96635"/>
            <a:chExt cx="606425" cy="909637"/>
          </a:xfrm>
          <a:solidFill>
            <a:schemeClr val="bg1"/>
          </a:solidFill>
        </p:grpSpPr>
        <p:sp>
          <p:nvSpPr>
            <p:cNvPr id="46" name="Freeform 16">
              <a:extLst>
                <a:ext uri="{FF2B5EF4-FFF2-40B4-BE49-F238E27FC236}">
                  <a16:creationId xmlns:a16="http://schemas.microsoft.com/office/drawing/2014/main" id="{A040CD83-456E-4150-876F-266491EE4F06}"/>
                </a:ext>
              </a:extLst>
            </p:cNvPr>
            <p:cNvSpPr>
              <a:spLocks noEditPoints="1"/>
            </p:cNvSpPr>
            <p:nvPr/>
          </p:nvSpPr>
          <p:spPr bwMode="auto">
            <a:xfrm>
              <a:off x="1581150" y="635202"/>
              <a:ext cx="90488" cy="87312"/>
            </a:xfrm>
            <a:custGeom>
              <a:avLst/>
              <a:gdLst>
                <a:gd name="T0" fmla="*/ 35 w 35"/>
                <a:gd name="T1" fmla="*/ 12 h 34"/>
                <a:gd name="T2" fmla="*/ 24 w 35"/>
                <a:gd name="T3" fmla="*/ 0 h 34"/>
                <a:gd name="T4" fmla="*/ 20 w 35"/>
                <a:gd name="T5" fmla="*/ 0 h 34"/>
                <a:gd name="T6" fmla="*/ 16 w 35"/>
                <a:gd name="T7" fmla="*/ 0 h 34"/>
                <a:gd name="T8" fmla="*/ 12 w 35"/>
                <a:gd name="T9" fmla="*/ 0 h 34"/>
                <a:gd name="T10" fmla="*/ 0 w 35"/>
                <a:gd name="T11" fmla="*/ 11 h 34"/>
                <a:gd name="T12" fmla="*/ 0 w 35"/>
                <a:gd name="T13" fmla="*/ 18 h 34"/>
                <a:gd name="T14" fmla="*/ 0 w 35"/>
                <a:gd name="T15" fmla="*/ 22 h 34"/>
                <a:gd name="T16" fmla="*/ 11 w 35"/>
                <a:gd name="T17" fmla="*/ 34 h 34"/>
                <a:gd name="T18" fmla="*/ 19 w 35"/>
                <a:gd name="T19" fmla="*/ 34 h 34"/>
                <a:gd name="T20" fmla="*/ 23 w 35"/>
                <a:gd name="T21" fmla="*/ 34 h 34"/>
                <a:gd name="T22" fmla="*/ 34 w 35"/>
                <a:gd name="T23" fmla="*/ 25 h 34"/>
                <a:gd name="T24" fmla="*/ 34 w 35"/>
                <a:gd name="T25" fmla="*/ 25 h 34"/>
                <a:gd name="T26" fmla="*/ 35 w 35"/>
                <a:gd name="T27" fmla="*/ 23 h 34"/>
                <a:gd name="T28" fmla="*/ 35 w 35"/>
                <a:gd name="T29" fmla="*/ 23 h 34"/>
                <a:gd name="T30" fmla="*/ 35 w 35"/>
                <a:gd name="T31" fmla="*/ 12 h 34"/>
                <a:gd name="T32" fmla="*/ 27 w 35"/>
                <a:gd name="T33" fmla="*/ 22 h 34"/>
                <a:gd name="T34" fmla="*/ 23 w 35"/>
                <a:gd name="T35" fmla="*/ 26 h 34"/>
                <a:gd name="T36" fmla="*/ 12 w 35"/>
                <a:gd name="T37" fmla="*/ 26 h 34"/>
                <a:gd name="T38" fmla="*/ 8 w 35"/>
                <a:gd name="T39" fmla="*/ 22 h 34"/>
                <a:gd name="T40" fmla="*/ 8 w 35"/>
                <a:gd name="T41" fmla="*/ 12 h 34"/>
                <a:gd name="T42" fmla="*/ 12 w 35"/>
                <a:gd name="T43" fmla="*/ 8 h 34"/>
                <a:gd name="T44" fmla="*/ 23 w 35"/>
                <a:gd name="T45" fmla="*/ 8 h 34"/>
                <a:gd name="T46" fmla="*/ 27 w 35"/>
                <a:gd name="T47" fmla="*/ 12 h 34"/>
                <a:gd name="T48" fmla="*/ 27 w 35"/>
                <a:gd name="T49"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34">
                  <a:moveTo>
                    <a:pt x="35" y="12"/>
                  </a:moveTo>
                  <a:cubicBezTo>
                    <a:pt x="35" y="5"/>
                    <a:pt x="30" y="0"/>
                    <a:pt x="24" y="0"/>
                  </a:cubicBezTo>
                  <a:cubicBezTo>
                    <a:pt x="23" y="0"/>
                    <a:pt x="21" y="0"/>
                    <a:pt x="20" y="0"/>
                  </a:cubicBezTo>
                  <a:cubicBezTo>
                    <a:pt x="19" y="0"/>
                    <a:pt x="18" y="0"/>
                    <a:pt x="16" y="0"/>
                  </a:cubicBezTo>
                  <a:cubicBezTo>
                    <a:pt x="15" y="0"/>
                    <a:pt x="14" y="0"/>
                    <a:pt x="12" y="0"/>
                  </a:cubicBezTo>
                  <a:cubicBezTo>
                    <a:pt x="5" y="0"/>
                    <a:pt x="1" y="4"/>
                    <a:pt x="0" y="11"/>
                  </a:cubicBezTo>
                  <a:cubicBezTo>
                    <a:pt x="0" y="13"/>
                    <a:pt x="0" y="15"/>
                    <a:pt x="0" y="18"/>
                  </a:cubicBezTo>
                  <a:cubicBezTo>
                    <a:pt x="0" y="19"/>
                    <a:pt x="0" y="21"/>
                    <a:pt x="0" y="22"/>
                  </a:cubicBezTo>
                  <a:cubicBezTo>
                    <a:pt x="0" y="29"/>
                    <a:pt x="5" y="33"/>
                    <a:pt x="11" y="34"/>
                  </a:cubicBezTo>
                  <a:cubicBezTo>
                    <a:pt x="14" y="34"/>
                    <a:pt x="16" y="34"/>
                    <a:pt x="19" y="34"/>
                  </a:cubicBezTo>
                  <a:cubicBezTo>
                    <a:pt x="20" y="34"/>
                    <a:pt x="21" y="34"/>
                    <a:pt x="23" y="34"/>
                  </a:cubicBezTo>
                  <a:cubicBezTo>
                    <a:pt x="29" y="34"/>
                    <a:pt x="33" y="31"/>
                    <a:pt x="34" y="25"/>
                  </a:cubicBezTo>
                  <a:cubicBezTo>
                    <a:pt x="34" y="25"/>
                    <a:pt x="34" y="25"/>
                    <a:pt x="34" y="25"/>
                  </a:cubicBezTo>
                  <a:cubicBezTo>
                    <a:pt x="35" y="24"/>
                    <a:pt x="35" y="24"/>
                    <a:pt x="35" y="23"/>
                  </a:cubicBezTo>
                  <a:cubicBezTo>
                    <a:pt x="35" y="23"/>
                    <a:pt x="35" y="23"/>
                    <a:pt x="35" y="23"/>
                  </a:cubicBezTo>
                  <a:lnTo>
                    <a:pt x="35" y="12"/>
                  </a:lnTo>
                  <a:close/>
                  <a:moveTo>
                    <a:pt x="27" y="22"/>
                  </a:moveTo>
                  <a:cubicBezTo>
                    <a:pt x="27" y="24"/>
                    <a:pt x="25" y="26"/>
                    <a:pt x="23" y="26"/>
                  </a:cubicBezTo>
                  <a:cubicBezTo>
                    <a:pt x="12" y="26"/>
                    <a:pt x="12" y="26"/>
                    <a:pt x="12" y="26"/>
                  </a:cubicBezTo>
                  <a:cubicBezTo>
                    <a:pt x="10" y="26"/>
                    <a:pt x="8" y="24"/>
                    <a:pt x="8" y="22"/>
                  </a:cubicBezTo>
                  <a:cubicBezTo>
                    <a:pt x="8" y="12"/>
                    <a:pt x="8" y="12"/>
                    <a:pt x="8" y="12"/>
                  </a:cubicBezTo>
                  <a:cubicBezTo>
                    <a:pt x="8" y="9"/>
                    <a:pt x="10" y="8"/>
                    <a:pt x="12" y="8"/>
                  </a:cubicBezTo>
                  <a:cubicBezTo>
                    <a:pt x="23" y="8"/>
                    <a:pt x="23" y="8"/>
                    <a:pt x="23" y="8"/>
                  </a:cubicBezTo>
                  <a:cubicBezTo>
                    <a:pt x="25" y="8"/>
                    <a:pt x="27" y="9"/>
                    <a:pt x="27" y="12"/>
                  </a:cubicBezTo>
                  <a:lnTo>
                    <a:pt x="27" y="2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1835" dirty="0">
                <a:solidFill>
                  <a:schemeClr val="tx2"/>
                </a:solidFill>
              </a:endParaRPr>
            </a:p>
          </p:txBody>
        </p:sp>
        <p:sp>
          <p:nvSpPr>
            <p:cNvPr id="47" name="Freeform 17">
              <a:extLst>
                <a:ext uri="{FF2B5EF4-FFF2-40B4-BE49-F238E27FC236}">
                  <a16:creationId xmlns:a16="http://schemas.microsoft.com/office/drawing/2014/main" id="{676698A5-0B6A-4D2C-9686-52B5AF549165}"/>
                </a:ext>
              </a:extLst>
            </p:cNvPr>
            <p:cNvSpPr>
              <a:spLocks noEditPoints="1"/>
            </p:cNvSpPr>
            <p:nvPr/>
          </p:nvSpPr>
          <p:spPr bwMode="auto">
            <a:xfrm>
              <a:off x="1581150" y="508202"/>
              <a:ext cx="90488" cy="88900"/>
            </a:xfrm>
            <a:custGeom>
              <a:avLst/>
              <a:gdLst>
                <a:gd name="T0" fmla="*/ 23 w 35"/>
                <a:gd name="T1" fmla="*/ 34 h 35"/>
                <a:gd name="T2" fmla="*/ 34 w 35"/>
                <a:gd name="T3" fmla="*/ 26 h 35"/>
                <a:gd name="T4" fmla="*/ 34 w 35"/>
                <a:gd name="T5" fmla="*/ 25 h 35"/>
                <a:gd name="T6" fmla="*/ 35 w 35"/>
                <a:gd name="T7" fmla="*/ 24 h 35"/>
                <a:gd name="T8" fmla="*/ 35 w 35"/>
                <a:gd name="T9" fmla="*/ 23 h 35"/>
                <a:gd name="T10" fmla="*/ 35 w 35"/>
                <a:gd name="T11" fmla="*/ 12 h 35"/>
                <a:gd name="T12" fmla="*/ 24 w 35"/>
                <a:gd name="T13" fmla="*/ 0 h 35"/>
                <a:gd name="T14" fmla="*/ 20 w 35"/>
                <a:gd name="T15" fmla="*/ 0 h 35"/>
                <a:gd name="T16" fmla="*/ 16 w 35"/>
                <a:gd name="T17" fmla="*/ 0 h 35"/>
                <a:gd name="T18" fmla="*/ 12 w 35"/>
                <a:gd name="T19" fmla="*/ 0 h 35"/>
                <a:gd name="T20" fmla="*/ 0 w 35"/>
                <a:gd name="T21" fmla="*/ 11 h 35"/>
                <a:gd name="T22" fmla="*/ 0 w 35"/>
                <a:gd name="T23" fmla="*/ 19 h 35"/>
                <a:gd name="T24" fmla="*/ 0 w 35"/>
                <a:gd name="T25" fmla="*/ 23 h 35"/>
                <a:gd name="T26" fmla="*/ 11 w 35"/>
                <a:gd name="T27" fmla="*/ 34 h 35"/>
                <a:gd name="T28" fmla="*/ 19 w 35"/>
                <a:gd name="T29" fmla="*/ 35 h 35"/>
                <a:gd name="T30" fmla="*/ 23 w 35"/>
                <a:gd name="T31" fmla="*/ 34 h 35"/>
                <a:gd name="T32" fmla="*/ 12 w 35"/>
                <a:gd name="T33" fmla="*/ 27 h 35"/>
                <a:gd name="T34" fmla="*/ 8 w 35"/>
                <a:gd name="T35" fmla="*/ 23 h 35"/>
                <a:gd name="T36" fmla="*/ 8 w 35"/>
                <a:gd name="T37" fmla="*/ 12 h 35"/>
                <a:gd name="T38" fmla="*/ 12 w 35"/>
                <a:gd name="T39" fmla="*/ 8 h 35"/>
                <a:gd name="T40" fmla="*/ 23 w 35"/>
                <a:gd name="T41" fmla="*/ 8 h 35"/>
                <a:gd name="T42" fmla="*/ 27 w 35"/>
                <a:gd name="T43" fmla="*/ 12 h 35"/>
                <a:gd name="T44" fmla="*/ 27 w 35"/>
                <a:gd name="T45" fmla="*/ 23 h 35"/>
                <a:gd name="T46" fmla="*/ 23 w 35"/>
                <a:gd name="T47" fmla="*/ 27 h 35"/>
                <a:gd name="T48" fmla="*/ 12 w 35"/>
                <a:gd name="T49"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35">
                  <a:moveTo>
                    <a:pt x="23" y="34"/>
                  </a:moveTo>
                  <a:cubicBezTo>
                    <a:pt x="29" y="34"/>
                    <a:pt x="33" y="31"/>
                    <a:pt x="34" y="26"/>
                  </a:cubicBezTo>
                  <a:cubicBezTo>
                    <a:pt x="34" y="25"/>
                    <a:pt x="34" y="25"/>
                    <a:pt x="34" y="25"/>
                  </a:cubicBezTo>
                  <a:cubicBezTo>
                    <a:pt x="35" y="25"/>
                    <a:pt x="35" y="24"/>
                    <a:pt x="35" y="24"/>
                  </a:cubicBezTo>
                  <a:cubicBezTo>
                    <a:pt x="35" y="24"/>
                    <a:pt x="35" y="23"/>
                    <a:pt x="35" y="23"/>
                  </a:cubicBezTo>
                  <a:cubicBezTo>
                    <a:pt x="35" y="12"/>
                    <a:pt x="35" y="12"/>
                    <a:pt x="35" y="12"/>
                  </a:cubicBezTo>
                  <a:cubicBezTo>
                    <a:pt x="35" y="5"/>
                    <a:pt x="30" y="1"/>
                    <a:pt x="24" y="0"/>
                  </a:cubicBezTo>
                  <a:cubicBezTo>
                    <a:pt x="23" y="0"/>
                    <a:pt x="21" y="0"/>
                    <a:pt x="20" y="0"/>
                  </a:cubicBezTo>
                  <a:cubicBezTo>
                    <a:pt x="19" y="0"/>
                    <a:pt x="18" y="0"/>
                    <a:pt x="16" y="0"/>
                  </a:cubicBezTo>
                  <a:cubicBezTo>
                    <a:pt x="15" y="0"/>
                    <a:pt x="14" y="0"/>
                    <a:pt x="12" y="0"/>
                  </a:cubicBezTo>
                  <a:cubicBezTo>
                    <a:pt x="5" y="0"/>
                    <a:pt x="1" y="4"/>
                    <a:pt x="0" y="11"/>
                  </a:cubicBezTo>
                  <a:cubicBezTo>
                    <a:pt x="0" y="13"/>
                    <a:pt x="0" y="16"/>
                    <a:pt x="0" y="19"/>
                  </a:cubicBezTo>
                  <a:cubicBezTo>
                    <a:pt x="0" y="20"/>
                    <a:pt x="0" y="21"/>
                    <a:pt x="0" y="23"/>
                  </a:cubicBezTo>
                  <a:cubicBezTo>
                    <a:pt x="0" y="29"/>
                    <a:pt x="5" y="34"/>
                    <a:pt x="11" y="34"/>
                  </a:cubicBezTo>
                  <a:cubicBezTo>
                    <a:pt x="14" y="35"/>
                    <a:pt x="16" y="35"/>
                    <a:pt x="19" y="35"/>
                  </a:cubicBezTo>
                  <a:cubicBezTo>
                    <a:pt x="20" y="34"/>
                    <a:pt x="21" y="34"/>
                    <a:pt x="23" y="34"/>
                  </a:cubicBezTo>
                  <a:close/>
                  <a:moveTo>
                    <a:pt x="12" y="27"/>
                  </a:moveTo>
                  <a:cubicBezTo>
                    <a:pt x="10" y="27"/>
                    <a:pt x="8" y="25"/>
                    <a:pt x="8" y="23"/>
                  </a:cubicBezTo>
                  <a:cubicBezTo>
                    <a:pt x="8" y="12"/>
                    <a:pt x="8" y="12"/>
                    <a:pt x="8" y="12"/>
                  </a:cubicBezTo>
                  <a:cubicBezTo>
                    <a:pt x="8" y="10"/>
                    <a:pt x="10" y="8"/>
                    <a:pt x="12" y="8"/>
                  </a:cubicBezTo>
                  <a:cubicBezTo>
                    <a:pt x="23" y="8"/>
                    <a:pt x="23" y="8"/>
                    <a:pt x="23" y="8"/>
                  </a:cubicBezTo>
                  <a:cubicBezTo>
                    <a:pt x="25" y="8"/>
                    <a:pt x="27" y="10"/>
                    <a:pt x="27" y="12"/>
                  </a:cubicBezTo>
                  <a:cubicBezTo>
                    <a:pt x="27" y="23"/>
                    <a:pt x="27" y="23"/>
                    <a:pt x="27" y="23"/>
                  </a:cubicBezTo>
                  <a:cubicBezTo>
                    <a:pt x="27" y="25"/>
                    <a:pt x="25" y="27"/>
                    <a:pt x="23" y="27"/>
                  </a:cubicBezTo>
                  <a:lnTo>
                    <a:pt x="12" y="2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1835" dirty="0">
                <a:solidFill>
                  <a:schemeClr val="tx2"/>
                </a:solidFill>
              </a:endParaRPr>
            </a:p>
          </p:txBody>
        </p:sp>
        <p:sp>
          <p:nvSpPr>
            <p:cNvPr id="48" name="Freeform 18">
              <a:extLst>
                <a:ext uri="{FF2B5EF4-FFF2-40B4-BE49-F238E27FC236}">
                  <a16:creationId xmlns:a16="http://schemas.microsoft.com/office/drawing/2014/main" id="{D7D09C17-ABC2-4842-990E-54446E91385A}"/>
                </a:ext>
              </a:extLst>
            </p:cNvPr>
            <p:cNvSpPr>
              <a:spLocks noEditPoints="1"/>
            </p:cNvSpPr>
            <p:nvPr/>
          </p:nvSpPr>
          <p:spPr bwMode="auto">
            <a:xfrm>
              <a:off x="1708150" y="508202"/>
              <a:ext cx="87313" cy="88900"/>
            </a:xfrm>
            <a:custGeom>
              <a:avLst/>
              <a:gdLst>
                <a:gd name="T0" fmla="*/ 34 w 34"/>
                <a:gd name="T1" fmla="*/ 12 h 35"/>
                <a:gd name="T2" fmla="*/ 24 w 34"/>
                <a:gd name="T3" fmla="*/ 0 h 35"/>
                <a:gd name="T4" fmla="*/ 20 w 34"/>
                <a:gd name="T5" fmla="*/ 0 h 35"/>
                <a:gd name="T6" fmla="*/ 16 w 34"/>
                <a:gd name="T7" fmla="*/ 0 h 35"/>
                <a:gd name="T8" fmla="*/ 12 w 34"/>
                <a:gd name="T9" fmla="*/ 0 h 35"/>
                <a:gd name="T10" fmla="*/ 0 w 34"/>
                <a:gd name="T11" fmla="*/ 11 h 35"/>
                <a:gd name="T12" fmla="*/ 0 w 34"/>
                <a:gd name="T13" fmla="*/ 19 h 35"/>
                <a:gd name="T14" fmla="*/ 0 w 34"/>
                <a:gd name="T15" fmla="*/ 23 h 35"/>
                <a:gd name="T16" fmla="*/ 11 w 34"/>
                <a:gd name="T17" fmla="*/ 34 h 35"/>
                <a:gd name="T18" fmla="*/ 19 w 34"/>
                <a:gd name="T19" fmla="*/ 35 h 35"/>
                <a:gd name="T20" fmla="*/ 23 w 34"/>
                <a:gd name="T21" fmla="*/ 34 h 35"/>
                <a:gd name="T22" fmla="*/ 34 w 34"/>
                <a:gd name="T23" fmla="*/ 26 h 35"/>
                <a:gd name="T24" fmla="*/ 34 w 34"/>
                <a:gd name="T25" fmla="*/ 25 h 35"/>
                <a:gd name="T26" fmla="*/ 34 w 34"/>
                <a:gd name="T27" fmla="*/ 24 h 35"/>
                <a:gd name="T28" fmla="*/ 34 w 34"/>
                <a:gd name="T29" fmla="*/ 23 h 35"/>
                <a:gd name="T30" fmla="*/ 34 w 34"/>
                <a:gd name="T31" fmla="*/ 12 h 35"/>
                <a:gd name="T32" fmla="*/ 27 w 34"/>
                <a:gd name="T33" fmla="*/ 23 h 35"/>
                <a:gd name="T34" fmla="*/ 23 w 34"/>
                <a:gd name="T35" fmla="*/ 27 h 35"/>
                <a:gd name="T36" fmla="*/ 12 w 34"/>
                <a:gd name="T37" fmla="*/ 27 h 35"/>
                <a:gd name="T38" fmla="*/ 8 w 34"/>
                <a:gd name="T39" fmla="*/ 23 h 35"/>
                <a:gd name="T40" fmla="*/ 8 w 34"/>
                <a:gd name="T41" fmla="*/ 12 h 35"/>
                <a:gd name="T42" fmla="*/ 12 w 34"/>
                <a:gd name="T43" fmla="*/ 8 h 35"/>
                <a:gd name="T44" fmla="*/ 23 w 34"/>
                <a:gd name="T45" fmla="*/ 8 h 35"/>
                <a:gd name="T46" fmla="*/ 27 w 34"/>
                <a:gd name="T47" fmla="*/ 12 h 35"/>
                <a:gd name="T48" fmla="*/ 27 w 34"/>
                <a:gd name="T49"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35">
                  <a:moveTo>
                    <a:pt x="34" y="12"/>
                  </a:moveTo>
                  <a:cubicBezTo>
                    <a:pt x="34" y="5"/>
                    <a:pt x="30" y="1"/>
                    <a:pt x="24" y="0"/>
                  </a:cubicBezTo>
                  <a:cubicBezTo>
                    <a:pt x="22" y="0"/>
                    <a:pt x="21" y="0"/>
                    <a:pt x="20" y="0"/>
                  </a:cubicBezTo>
                  <a:cubicBezTo>
                    <a:pt x="19" y="0"/>
                    <a:pt x="17" y="0"/>
                    <a:pt x="16" y="0"/>
                  </a:cubicBezTo>
                  <a:cubicBezTo>
                    <a:pt x="15" y="0"/>
                    <a:pt x="13" y="0"/>
                    <a:pt x="12" y="0"/>
                  </a:cubicBezTo>
                  <a:cubicBezTo>
                    <a:pt x="5" y="0"/>
                    <a:pt x="1" y="4"/>
                    <a:pt x="0" y="11"/>
                  </a:cubicBezTo>
                  <a:cubicBezTo>
                    <a:pt x="0" y="13"/>
                    <a:pt x="0" y="16"/>
                    <a:pt x="0" y="19"/>
                  </a:cubicBezTo>
                  <a:cubicBezTo>
                    <a:pt x="0" y="20"/>
                    <a:pt x="0" y="21"/>
                    <a:pt x="0" y="23"/>
                  </a:cubicBezTo>
                  <a:cubicBezTo>
                    <a:pt x="0" y="29"/>
                    <a:pt x="4" y="34"/>
                    <a:pt x="11" y="34"/>
                  </a:cubicBezTo>
                  <a:cubicBezTo>
                    <a:pt x="14" y="35"/>
                    <a:pt x="16" y="35"/>
                    <a:pt x="19" y="35"/>
                  </a:cubicBezTo>
                  <a:cubicBezTo>
                    <a:pt x="20" y="34"/>
                    <a:pt x="21" y="34"/>
                    <a:pt x="23" y="34"/>
                  </a:cubicBezTo>
                  <a:cubicBezTo>
                    <a:pt x="29" y="34"/>
                    <a:pt x="33" y="31"/>
                    <a:pt x="34" y="26"/>
                  </a:cubicBezTo>
                  <a:cubicBezTo>
                    <a:pt x="34" y="25"/>
                    <a:pt x="34" y="25"/>
                    <a:pt x="34" y="25"/>
                  </a:cubicBezTo>
                  <a:cubicBezTo>
                    <a:pt x="34" y="25"/>
                    <a:pt x="34" y="24"/>
                    <a:pt x="34" y="24"/>
                  </a:cubicBezTo>
                  <a:cubicBezTo>
                    <a:pt x="34" y="24"/>
                    <a:pt x="34" y="23"/>
                    <a:pt x="34" y="23"/>
                  </a:cubicBezTo>
                  <a:lnTo>
                    <a:pt x="34" y="12"/>
                  </a:lnTo>
                  <a:close/>
                  <a:moveTo>
                    <a:pt x="27" y="23"/>
                  </a:moveTo>
                  <a:cubicBezTo>
                    <a:pt x="27" y="25"/>
                    <a:pt x="25" y="27"/>
                    <a:pt x="23" y="27"/>
                  </a:cubicBezTo>
                  <a:cubicBezTo>
                    <a:pt x="12" y="27"/>
                    <a:pt x="12" y="27"/>
                    <a:pt x="12" y="27"/>
                  </a:cubicBezTo>
                  <a:cubicBezTo>
                    <a:pt x="10" y="27"/>
                    <a:pt x="8" y="25"/>
                    <a:pt x="8" y="23"/>
                  </a:cubicBezTo>
                  <a:cubicBezTo>
                    <a:pt x="8" y="12"/>
                    <a:pt x="8" y="12"/>
                    <a:pt x="8" y="12"/>
                  </a:cubicBezTo>
                  <a:cubicBezTo>
                    <a:pt x="8" y="10"/>
                    <a:pt x="10" y="8"/>
                    <a:pt x="12" y="8"/>
                  </a:cubicBezTo>
                  <a:cubicBezTo>
                    <a:pt x="23" y="8"/>
                    <a:pt x="23" y="8"/>
                    <a:pt x="23" y="8"/>
                  </a:cubicBezTo>
                  <a:cubicBezTo>
                    <a:pt x="25" y="8"/>
                    <a:pt x="27" y="10"/>
                    <a:pt x="27" y="12"/>
                  </a:cubicBezTo>
                  <a:lnTo>
                    <a:pt x="27" y="2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1835" dirty="0">
                <a:solidFill>
                  <a:schemeClr val="tx2"/>
                </a:solidFill>
              </a:endParaRPr>
            </a:p>
          </p:txBody>
        </p:sp>
        <p:sp>
          <p:nvSpPr>
            <p:cNvPr id="49" name="Freeform 19">
              <a:extLst>
                <a:ext uri="{FF2B5EF4-FFF2-40B4-BE49-F238E27FC236}">
                  <a16:creationId xmlns:a16="http://schemas.microsoft.com/office/drawing/2014/main" id="{DB4E1C43-C7E1-4A21-ADB0-7DEE5A94F81F}"/>
                </a:ext>
              </a:extLst>
            </p:cNvPr>
            <p:cNvSpPr>
              <a:spLocks noEditPoints="1"/>
            </p:cNvSpPr>
            <p:nvPr/>
          </p:nvSpPr>
          <p:spPr bwMode="auto">
            <a:xfrm>
              <a:off x="1833563" y="382790"/>
              <a:ext cx="87313" cy="88900"/>
            </a:xfrm>
            <a:custGeom>
              <a:avLst/>
              <a:gdLst>
                <a:gd name="T0" fmla="*/ 23 w 34"/>
                <a:gd name="T1" fmla="*/ 0 h 35"/>
                <a:gd name="T2" fmla="*/ 20 w 34"/>
                <a:gd name="T3" fmla="*/ 0 h 35"/>
                <a:gd name="T4" fmla="*/ 16 w 34"/>
                <a:gd name="T5" fmla="*/ 0 h 35"/>
                <a:gd name="T6" fmla="*/ 12 w 34"/>
                <a:gd name="T7" fmla="*/ 0 h 35"/>
                <a:gd name="T8" fmla="*/ 0 w 34"/>
                <a:gd name="T9" fmla="*/ 11 h 35"/>
                <a:gd name="T10" fmla="*/ 0 w 34"/>
                <a:gd name="T11" fmla="*/ 19 h 35"/>
                <a:gd name="T12" fmla="*/ 0 w 34"/>
                <a:gd name="T13" fmla="*/ 23 h 35"/>
                <a:gd name="T14" fmla="*/ 11 w 34"/>
                <a:gd name="T15" fmla="*/ 35 h 35"/>
                <a:gd name="T16" fmla="*/ 18 w 34"/>
                <a:gd name="T17" fmla="*/ 35 h 35"/>
                <a:gd name="T18" fmla="*/ 22 w 34"/>
                <a:gd name="T19" fmla="*/ 35 h 35"/>
                <a:gd name="T20" fmla="*/ 34 w 34"/>
                <a:gd name="T21" fmla="*/ 26 h 35"/>
                <a:gd name="T22" fmla="*/ 34 w 34"/>
                <a:gd name="T23" fmla="*/ 24 h 35"/>
                <a:gd name="T24" fmla="*/ 34 w 34"/>
                <a:gd name="T25" fmla="*/ 24 h 35"/>
                <a:gd name="T26" fmla="*/ 34 w 34"/>
                <a:gd name="T27" fmla="*/ 12 h 35"/>
                <a:gd name="T28" fmla="*/ 23 w 34"/>
                <a:gd name="T29" fmla="*/ 0 h 35"/>
                <a:gd name="T30" fmla="*/ 26 w 34"/>
                <a:gd name="T31" fmla="*/ 23 h 35"/>
                <a:gd name="T32" fmla="*/ 22 w 34"/>
                <a:gd name="T33" fmla="*/ 27 h 35"/>
                <a:gd name="T34" fmla="*/ 12 w 34"/>
                <a:gd name="T35" fmla="*/ 27 h 35"/>
                <a:gd name="T36" fmla="*/ 8 w 34"/>
                <a:gd name="T37" fmla="*/ 23 h 35"/>
                <a:gd name="T38" fmla="*/ 8 w 34"/>
                <a:gd name="T39" fmla="*/ 12 h 35"/>
                <a:gd name="T40" fmla="*/ 12 w 34"/>
                <a:gd name="T41" fmla="*/ 8 h 35"/>
                <a:gd name="T42" fmla="*/ 22 w 34"/>
                <a:gd name="T43" fmla="*/ 8 h 35"/>
                <a:gd name="T44" fmla="*/ 26 w 34"/>
                <a:gd name="T45" fmla="*/ 12 h 35"/>
                <a:gd name="T46" fmla="*/ 26 w 34"/>
                <a:gd name="T47"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5">
                  <a:moveTo>
                    <a:pt x="23" y="0"/>
                  </a:moveTo>
                  <a:cubicBezTo>
                    <a:pt x="22" y="0"/>
                    <a:pt x="21" y="0"/>
                    <a:pt x="20" y="0"/>
                  </a:cubicBezTo>
                  <a:cubicBezTo>
                    <a:pt x="19" y="0"/>
                    <a:pt x="17" y="0"/>
                    <a:pt x="16" y="0"/>
                  </a:cubicBezTo>
                  <a:cubicBezTo>
                    <a:pt x="15" y="0"/>
                    <a:pt x="13" y="0"/>
                    <a:pt x="12" y="0"/>
                  </a:cubicBezTo>
                  <a:cubicBezTo>
                    <a:pt x="5" y="0"/>
                    <a:pt x="1" y="5"/>
                    <a:pt x="0" y="11"/>
                  </a:cubicBezTo>
                  <a:cubicBezTo>
                    <a:pt x="0" y="14"/>
                    <a:pt x="0" y="16"/>
                    <a:pt x="0" y="19"/>
                  </a:cubicBezTo>
                  <a:cubicBezTo>
                    <a:pt x="0" y="20"/>
                    <a:pt x="0" y="21"/>
                    <a:pt x="0" y="23"/>
                  </a:cubicBezTo>
                  <a:cubicBezTo>
                    <a:pt x="0" y="30"/>
                    <a:pt x="4" y="34"/>
                    <a:pt x="11" y="35"/>
                  </a:cubicBezTo>
                  <a:cubicBezTo>
                    <a:pt x="13" y="35"/>
                    <a:pt x="16" y="35"/>
                    <a:pt x="18" y="35"/>
                  </a:cubicBezTo>
                  <a:cubicBezTo>
                    <a:pt x="20" y="35"/>
                    <a:pt x="21" y="35"/>
                    <a:pt x="22" y="35"/>
                  </a:cubicBezTo>
                  <a:cubicBezTo>
                    <a:pt x="29" y="35"/>
                    <a:pt x="33" y="31"/>
                    <a:pt x="34" y="26"/>
                  </a:cubicBezTo>
                  <a:cubicBezTo>
                    <a:pt x="34" y="25"/>
                    <a:pt x="34" y="25"/>
                    <a:pt x="34" y="24"/>
                  </a:cubicBezTo>
                  <a:cubicBezTo>
                    <a:pt x="34" y="24"/>
                    <a:pt x="34" y="24"/>
                    <a:pt x="34" y="24"/>
                  </a:cubicBezTo>
                  <a:cubicBezTo>
                    <a:pt x="34" y="12"/>
                    <a:pt x="34" y="12"/>
                    <a:pt x="34" y="12"/>
                  </a:cubicBezTo>
                  <a:cubicBezTo>
                    <a:pt x="34" y="5"/>
                    <a:pt x="30" y="1"/>
                    <a:pt x="23" y="0"/>
                  </a:cubicBezTo>
                  <a:close/>
                  <a:moveTo>
                    <a:pt x="26" y="23"/>
                  </a:moveTo>
                  <a:cubicBezTo>
                    <a:pt x="26" y="25"/>
                    <a:pt x="25" y="27"/>
                    <a:pt x="22" y="27"/>
                  </a:cubicBezTo>
                  <a:cubicBezTo>
                    <a:pt x="12" y="27"/>
                    <a:pt x="12" y="27"/>
                    <a:pt x="12" y="27"/>
                  </a:cubicBezTo>
                  <a:cubicBezTo>
                    <a:pt x="10" y="27"/>
                    <a:pt x="8" y="25"/>
                    <a:pt x="8" y="23"/>
                  </a:cubicBezTo>
                  <a:cubicBezTo>
                    <a:pt x="8" y="12"/>
                    <a:pt x="8" y="12"/>
                    <a:pt x="8" y="12"/>
                  </a:cubicBezTo>
                  <a:cubicBezTo>
                    <a:pt x="8" y="10"/>
                    <a:pt x="10" y="8"/>
                    <a:pt x="12" y="8"/>
                  </a:cubicBezTo>
                  <a:cubicBezTo>
                    <a:pt x="22" y="8"/>
                    <a:pt x="22" y="8"/>
                    <a:pt x="22" y="8"/>
                  </a:cubicBezTo>
                  <a:cubicBezTo>
                    <a:pt x="25" y="8"/>
                    <a:pt x="26" y="10"/>
                    <a:pt x="26" y="12"/>
                  </a:cubicBezTo>
                  <a:lnTo>
                    <a:pt x="26" y="2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1835" dirty="0">
                <a:solidFill>
                  <a:schemeClr val="tx2"/>
                </a:solidFill>
              </a:endParaRPr>
            </a:p>
          </p:txBody>
        </p:sp>
        <p:sp>
          <p:nvSpPr>
            <p:cNvPr id="50" name="Freeform 20">
              <a:extLst>
                <a:ext uri="{FF2B5EF4-FFF2-40B4-BE49-F238E27FC236}">
                  <a16:creationId xmlns:a16="http://schemas.microsoft.com/office/drawing/2014/main" id="{0A867F73-53B0-4FF6-834E-1F66A1909564}"/>
                </a:ext>
              </a:extLst>
            </p:cNvPr>
            <p:cNvSpPr>
              <a:spLocks noEditPoints="1"/>
            </p:cNvSpPr>
            <p:nvPr/>
          </p:nvSpPr>
          <p:spPr bwMode="auto">
            <a:xfrm>
              <a:off x="1543050" y="178002"/>
              <a:ext cx="419100" cy="163512"/>
            </a:xfrm>
            <a:custGeom>
              <a:avLst/>
              <a:gdLst>
                <a:gd name="T0" fmla="*/ 0 w 163"/>
                <a:gd name="T1" fmla="*/ 6 h 64"/>
                <a:gd name="T2" fmla="*/ 0 w 163"/>
                <a:gd name="T3" fmla="*/ 57 h 64"/>
                <a:gd name="T4" fmla="*/ 7 w 163"/>
                <a:gd name="T5" fmla="*/ 64 h 64"/>
                <a:gd name="T6" fmla="*/ 9 w 163"/>
                <a:gd name="T7" fmla="*/ 64 h 64"/>
                <a:gd name="T8" fmla="*/ 151 w 163"/>
                <a:gd name="T9" fmla="*/ 64 h 64"/>
                <a:gd name="T10" fmla="*/ 163 w 163"/>
                <a:gd name="T11" fmla="*/ 57 h 64"/>
                <a:gd name="T12" fmla="*/ 163 w 163"/>
                <a:gd name="T13" fmla="*/ 8 h 64"/>
                <a:gd name="T14" fmla="*/ 154 w 163"/>
                <a:gd name="T15" fmla="*/ 0 h 64"/>
                <a:gd name="T16" fmla="*/ 9 w 163"/>
                <a:gd name="T17" fmla="*/ 0 h 64"/>
                <a:gd name="T18" fmla="*/ 0 w 163"/>
                <a:gd name="T19" fmla="*/ 6 h 64"/>
                <a:gd name="T20" fmla="*/ 12 w 163"/>
                <a:gd name="T21" fmla="*/ 8 h 64"/>
                <a:gd name="T22" fmla="*/ 151 w 163"/>
                <a:gd name="T23" fmla="*/ 8 h 64"/>
                <a:gd name="T24" fmla="*/ 155 w 163"/>
                <a:gd name="T25" fmla="*/ 12 h 64"/>
                <a:gd name="T26" fmla="*/ 155 w 163"/>
                <a:gd name="T27" fmla="*/ 52 h 64"/>
                <a:gd name="T28" fmla="*/ 151 w 163"/>
                <a:gd name="T29" fmla="*/ 56 h 64"/>
                <a:gd name="T30" fmla="*/ 12 w 163"/>
                <a:gd name="T31" fmla="*/ 56 h 64"/>
                <a:gd name="T32" fmla="*/ 8 w 163"/>
                <a:gd name="T33" fmla="*/ 52 h 64"/>
                <a:gd name="T34" fmla="*/ 8 w 163"/>
                <a:gd name="T35" fmla="*/ 12 h 64"/>
                <a:gd name="T36" fmla="*/ 12 w 163"/>
                <a:gd name="T37"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64">
                  <a:moveTo>
                    <a:pt x="0" y="6"/>
                  </a:moveTo>
                  <a:cubicBezTo>
                    <a:pt x="0" y="57"/>
                    <a:pt x="0" y="57"/>
                    <a:pt x="0" y="57"/>
                  </a:cubicBezTo>
                  <a:cubicBezTo>
                    <a:pt x="0" y="62"/>
                    <a:pt x="5" y="63"/>
                    <a:pt x="7" y="64"/>
                  </a:cubicBezTo>
                  <a:cubicBezTo>
                    <a:pt x="8" y="64"/>
                    <a:pt x="8" y="64"/>
                    <a:pt x="9" y="64"/>
                  </a:cubicBezTo>
                  <a:cubicBezTo>
                    <a:pt x="151" y="64"/>
                    <a:pt x="151" y="64"/>
                    <a:pt x="151" y="64"/>
                  </a:cubicBezTo>
                  <a:cubicBezTo>
                    <a:pt x="163" y="64"/>
                    <a:pt x="163" y="59"/>
                    <a:pt x="163" y="57"/>
                  </a:cubicBezTo>
                  <a:cubicBezTo>
                    <a:pt x="163" y="8"/>
                    <a:pt x="163" y="8"/>
                    <a:pt x="163" y="8"/>
                  </a:cubicBezTo>
                  <a:cubicBezTo>
                    <a:pt x="163" y="2"/>
                    <a:pt x="158" y="0"/>
                    <a:pt x="154" y="0"/>
                  </a:cubicBezTo>
                  <a:cubicBezTo>
                    <a:pt x="9" y="0"/>
                    <a:pt x="9" y="0"/>
                    <a:pt x="9" y="0"/>
                  </a:cubicBezTo>
                  <a:cubicBezTo>
                    <a:pt x="5" y="0"/>
                    <a:pt x="0" y="2"/>
                    <a:pt x="0" y="6"/>
                  </a:cubicBezTo>
                  <a:close/>
                  <a:moveTo>
                    <a:pt x="12" y="8"/>
                  </a:moveTo>
                  <a:cubicBezTo>
                    <a:pt x="151" y="8"/>
                    <a:pt x="151" y="8"/>
                    <a:pt x="151" y="8"/>
                  </a:cubicBezTo>
                  <a:cubicBezTo>
                    <a:pt x="153" y="8"/>
                    <a:pt x="155" y="9"/>
                    <a:pt x="155" y="12"/>
                  </a:cubicBezTo>
                  <a:cubicBezTo>
                    <a:pt x="155" y="52"/>
                    <a:pt x="155" y="52"/>
                    <a:pt x="155" y="52"/>
                  </a:cubicBezTo>
                  <a:cubicBezTo>
                    <a:pt x="155" y="54"/>
                    <a:pt x="153" y="56"/>
                    <a:pt x="151" y="56"/>
                  </a:cubicBezTo>
                  <a:cubicBezTo>
                    <a:pt x="12" y="56"/>
                    <a:pt x="12" y="56"/>
                    <a:pt x="12" y="56"/>
                  </a:cubicBezTo>
                  <a:cubicBezTo>
                    <a:pt x="10" y="56"/>
                    <a:pt x="8" y="54"/>
                    <a:pt x="8" y="52"/>
                  </a:cubicBezTo>
                  <a:cubicBezTo>
                    <a:pt x="8" y="12"/>
                    <a:pt x="8" y="12"/>
                    <a:pt x="8" y="12"/>
                  </a:cubicBezTo>
                  <a:cubicBezTo>
                    <a:pt x="8" y="9"/>
                    <a:pt x="10" y="8"/>
                    <a:pt x="12" y="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1835" dirty="0">
                <a:solidFill>
                  <a:schemeClr val="tx2"/>
                </a:solidFill>
              </a:endParaRPr>
            </a:p>
          </p:txBody>
        </p:sp>
        <p:sp>
          <p:nvSpPr>
            <p:cNvPr id="51" name="Freeform 21">
              <a:extLst>
                <a:ext uri="{FF2B5EF4-FFF2-40B4-BE49-F238E27FC236}">
                  <a16:creationId xmlns:a16="http://schemas.microsoft.com/office/drawing/2014/main" id="{99C94BEC-E2BA-405E-99BC-C44A5D942F1D}"/>
                </a:ext>
              </a:extLst>
            </p:cNvPr>
            <p:cNvSpPr>
              <a:spLocks noEditPoints="1"/>
            </p:cNvSpPr>
            <p:nvPr/>
          </p:nvSpPr>
          <p:spPr bwMode="auto">
            <a:xfrm>
              <a:off x="1581150" y="382790"/>
              <a:ext cx="90488" cy="88900"/>
            </a:xfrm>
            <a:custGeom>
              <a:avLst/>
              <a:gdLst>
                <a:gd name="T0" fmla="*/ 23 w 35"/>
                <a:gd name="T1" fmla="*/ 35 h 35"/>
                <a:gd name="T2" fmla="*/ 34 w 35"/>
                <a:gd name="T3" fmla="*/ 26 h 35"/>
                <a:gd name="T4" fmla="*/ 34 w 35"/>
                <a:gd name="T5" fmla="*/ 25 h 35"/>
                <a:gd name="T6" fmla="*/ 35 w 35"/>
                <a:gd name="T7" fmla="*/ 24 h 35"/>
                <a:gd name="T8" fmla="*/ 35 w 35"/>
                <a:gd name="T9" fmla="*/ 23 h 35"/>
                <a:gd name="T10" fmla="*/ 35 w 35"/>
                <a:gd name="T11" fmla="*/ 12 h 35"/>
                <a:gd name="T12" fmla="*/ 24 w 35"/>
                <a:gd name="T13" fmla="*/ 0 h 35"/>
                <a:gd name="T14" fmla="*/ 20 w 35"/>
                <a:gd name="T15" fmla="*/ 0 h 35"/>
                <a:gd name="T16" fmla="*/ 16 w 35"/>
                <a:gd name="T17" fmla="*/ 0 h 35"/>
                <a:gd name="T18" fmla="*/ 12 w 35"/>
                <a:gd name="T19" fmla="*/ 0 h 35"/>
                <a:gd name="T20" fmla="*/ 0 w 35"/>
                <a:gd name="T21" fmla="*/ 11 h 35"/>
                <a:gd name="T22" fmla="*/ 0 w 35"/>
                <a:gd name="T23" fmla="*/ 19 h 35"/>
                <a:gd name="T24" fmla="*/ 0 w 35"/>
                <a:gd name="T25" fmla="*/ 23 h 35"/>
                <a:gd name="T26" fmla="*/ 11 w 35"/>
                <a:gd name="T27" fmla="*/ 35 h 35"/>
                <a:gd name="T28" fmla="*/ 19 w 35"/>
                <a:gd name="T29" fmla="*/ 35 h 35"/>
                <a:gd name="T30" fmla="*/ 23 w 35"/>
                <a:gd name="T31" fmla="*/ 35 h 35"/>
                <a:gd name="T32" fmla="*/ 12 w 35"/>
                <a:gd name="T33" fmla="*/ 27 h 35"/>
                <a:gd name="T34" fmla="*/ 8 w 35"/>
                <a:gd name="T35" fmla="*/ 23 h 35"/>
                <a:gd name="T36" fmla="*/ 8 w 35"/>
                <a:gd name="T37" fmla="*/ 12 h 35"/>
                <a:gd name="T38" fmla="*/ 12 w 35"/>
                <a:gd name="T39" fmla="*/ 8 h 35"/>
                <a:gd name="T40" fmla="*/ 23 w 35"/>
                <a:gd name="T41" fmla="*/ 8 h 35"/>
                <a:gd name="T42" fmla="*/ 27 w 35"/>
                <a:gd name="T43" fmla="*/ 12 h 35"/>
                <a:gd name="T44" fmla="*/ 27 w 35"/>
                <a:gd name="T45" fmla="*/ 23 h 35"/>
                <a:gd name="T46" fmla="*/ 23 w 35"/>
                <a:gd name="T47" fmla="*/ 27 h 35"/>
                <a:gd name="T48" fmla="*/ 12 w 35"/>
                <a:gd name="T49"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35">
                  <a:moveTo>
                    <a:pt x="23" y="35"/>
                  </a:moveTo>
                  <a:cubicBezTo>
                    <a:pt x="29" y="35"/>
                    <a:pt x="33" y="31"/>
                    <a:pt x="34" y="26"/>
                  </a:cubicBezTo>
                  <a:cubicBezTo>
                    <a:pt x="34" y="26"/>
                    <a:pt x="34" y="25"/>
                    <a:pt x="34" y="25"/>
                  </a:cubicBezTo>
                  <a:cubicBezTo>
                    <a:pt x="35" y="25"/>
                    <a:pt x="35" y="25"/>
                    <a:pt x="35" y="24"/>
                  </a:cubicBezTo>
                  <a:cubicBezTo>
                    <a:pt x="35" y="24"/>
                    <a:pt x="35" y="24"/>
                    <a:pt x="35" y="23"/>
                  </a:cubicBezTo>
                  <a:cubicBezTo>
                    <a:pt x="35" y="12"/>
                    <a:pt x="35" y="12"/>
                    <a:pt x="35" y="12"/>
                  </a:cubicBezTo>
                  <a:cubicBezTo>
                    <a:pt x="35" y="5"/>
                    <a:pt x="30" y="1"/>
                    <a:pt x="24" y="0"/>
                  </a:cubicBezTo>
                  <a:cubicBezTo>
                    <a:pt x="23" y="0"/>
                    <a:pt x="21" y="0"/>
                    <a:pt x="20" y="0"/>
                  </a:cubicBezTo>
                  <a:cubicBezTo>
                    <a:pt x="19" y="0"/>
                    <a:pt x="18" y="0"/>
                    <a:pt x="16" y="0"/>
                  </a:cubicBezTo>
                  <a:cubicBezTo>
                    <a:pt x="15" y="0"/>
                    <a:pt x="14" y="0"/>
                    <a:pt x="12" y="0"/>
                  </a:cubicBezTo>
                  <a:cubicBezTo>
                    <a:pt x="5" y="0"/>
                    <a:pt x="1" y="5"/>
                    <a:pt x="0" y="11"/>
                  </a:cubicBezTo>
                  <a:cubicBezTo>
                    <a:pt x="0" y="14"/>
                    <a:pt x="0" y="16"/>
                    <a:pt x="0" y="19"/>
                  </a:cubicBezTo>
                  <a:cubicBezTo>
                    <a:pt x="0" y="20"/>
                    <a:pt x="0" y="21"/>
                    <a:pt x="0" y="23"/>
                  </a:cubicBezTo>
                  <a:cubicBezTo>
                    <a:pt x="0" y="30"/>
                    <a:pt x="5" y="34"/>
                    <a:pt x="11" y="35"/>
                  </a:cubicBezTo>
                  <a:cubicBezTo>
                    <a:pt x="14" y="35"/>
                    <a:pt x="16" y="35"/>
                    <a:pt x="19" y="35"/>
                  </a:cubicBezTo>
                  <a:cubicBezTo>
                    <a:pt x="20" y="35"/>
                    <a:pt x="21" y="35"/>
                    <a:pt x="23" y="35"/>
                  </a:cubicBezTo>
                  <a:close/>
                  <a:moveTo>
                    <a:pt x="12" y="27"/>
                  </a:moveTo>
                  <a:cubicBezTo>
                    <a:pt x="10" y="27"/>
                    <a:pt x="8" y="25"/>
                    <a:pt x="8" y="23"/>
                  </a:cubicBezTo>
                  <a:cubicBezTo>
                    <a:pt x="8" y="12"/>
                    <a:pt x="8" y="12"/>
                    <a:pt x="8" y="12"/>
                  </a:cubicBezTo>
                  <a:cubicBezTo>
                    <a:pt x="8" y="10"/>
                    <a:pt x="10" y="8"/>
                    <a:pt x="12" y="8"/>
                  </a:cubicBezTo>
                  <a:cubicBezTo>
                    <a:pt x="23" y="8"/>
                    <a:pt x="23" y="8"/>
                    <a:pt x="23" y="8"/>
                  </a:cubicBezTo>
                  <a:cubicBezTo>
                    <a:pt x="25" y="8"/>
                    <a:pt x="27" y="10"/>
                    <a:pt x="27" y="12"/>
                  </a:cubicBezTo>
                  <a:cubicBezTo>
                    <a:pt x="27" y="23"/>
                    <a:pt x="27" y="23"/>
                    <a:pt x="27" y="23"/>
                  </a:cubicBezTo>
                  <a:cubicBezTo>
                    <a:pt x="27" y="25"/>
                    <a:pt x="25" y="27"/>
                    <a:pt x="23" y="27"/>
                  </a:cubicBezTo>
                  <a:lnTo>
                    <a:pt x="12" y="2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1835" dirty="0">
                <a:solidFill>
                  <a:schemeClr val="tx2"/>
                </a:solidFill>
              </a:endParaRPr>
            </a:p>
          </p:txBody>
        </p:sp>
        <p:sp>
          <p:nvSpPr>
            <p:cNvPr id="52" name="Freeform 22">
              <a:extLst>
                <a:ext uri="{FF2B5EF4-FFF2-40B4-BE49-F238E27FC236}">
                  <a16:creationId xmlns:a16="http://schemas.microsoft.com/office/drawing/2014/main" id="{DDC9B164-FC4B-4256-B149-F30B0B4B78BE}"/>
                </a:ext>
              </a:extLst>
            </p:cNvPr>
            <p:cNvSpPr>
              <a:spLocks noEditPoints="1"/>
            </p:cNvSpPr>
            <p:nvPr/>
          </p:nvSpPr>
          <p:spPr bwMode="auto">
            <a:xfrm>
              <a:off x="1833563" y="508202"/>
              <a:ext cx="87313" cy="88900"/>
            </a:xfrm>
            <a:custGeom>
              <a:avLst/>
              <a:gdLst>
                <a:gd name="T0" fmla="*/ 12 w 34"/>
                <a:gd name="T1" fmla="*/ 0 h 35"/>
                <a:gd name="T2" fmla="*/ 0 w 34"/>
                <a:gd name="T3" fmla="*/ 11 h 35"/>
                <a:gd name="T4" fmla="*/ 0 w 34"/>
                <a:gd name="T5" fmla="*/ 19 h 35"/>
                <a:gd name="T6" fmla="*/ 0 w 34"/>
                <a:gd name="T7" fmla="*/ 23 h 35"/>
                <a:gd name="T8" fmla="*/ 11 w 34"/>
                <a:gd name="T9" fmla="*/ 34 h 35"/>
                <a:gd name="T10" fmla="*/ 18 w 34"/>
                <a:gd name="T11" fmla="*/ 35 h 35"/>
                <a:gd name="T12" fmla="*/ 22 w 34"/>
                <a:gd name="T13" fmla="*/ 34 h 35"/>
                <a:gd name="T14" fmla="*/ 34 w 34"/>
                <a:gd name="T15" fmla="*/ 26 h 35"/>
                <a:gd name="T16" fmla="*/ 34 w 34"/>
                <a:gd name="T17" fmla="*/ 24 h 35"/>
                <a:gd name="T18" fmla="*/ 34 w 34"/>
                <a:gd name="T19" fmla="*/ 23 h 35"/>
                <a:gd name="T20" fmla="*/ 34 w 34"/>
                <a:gd name="T21" fmla="*/ 12 h 35"/>
                <a:gd name="T22" fmla="*/ 23 w 34"/>
                <a:gd name="T23" fmla="*/ 0 h 35"/>
                <a:gd name="T24" fmla="*/ 20 w 34"/>
                <a:gd name="T25" fmla="*/ 0 h 35"/>
                <a:gd name="T26" fmla="*/ 16 w 34"/>
                <a:gd name="T27" fmla="*/ 0 h 35"/>
                <a:gd name="T28" fmla="*/ 12 w 34"/>
                <a:gd name="T29" fmla="*/ 0 h 35"/>
                <a:gd name="T30" fmla="*/ 22 w 34"/>
                <a:gd name="T31" fmla="*/ 8 h 35"/>
                <a:gd name="T32" fmla="*/ 26 w 34"/>
                <a:gd name="T33" fmla="*/ 12 h 35"/>
                <a:gd name="T34" fmla="*/ 26 w 34"/>
                <a:gd name="T35" fmla="*/ 23 h 35"/>
                <a:gd name="T36" fmla="*/ 22 w 34"/>
                <a:gd name="T37" fmla="*/ 27 h 35"/>
                <a:gd name="T38" fmla="*/ 12 w 34"/>
                <a:gd name="T39" fmla="*/ 27 h 35"/>
                <a:gd name="T40" fmla="*/ 8 w 34"/>
                <a:gd name="T41" fmla="*/ 23 h 35"/>
                <a:gd name="T42" fmla="*/ 8 w 34"/>
                <a:gd name="T43" fmla="*/ 12 h 35"/>
                <a:gd name="T44" fmla="*/ 12 w 34"/>
                <a:gd name="T45" fmla="*/ 8 h 35"/>
                <a:gd name="T46" fmla="*/ 22 w 34"/>
                <a:gd name="T47"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5">
                  <a:moveTo>
                    <a:pt x="12" y="0"/>
                  </a:moveTo>
                  <a:cubicBezTo>
                    <a:pt x="5" y="0"/>
                    <a:pt x="1" y="4"/>
                    <a:pt x="0" y="11"/>
                  </a:cubicBezTo>
                  <a:cubicBezTo>
                    <a:pt x="0" y="13"/>
                    <a:pt x="0" y="16"/>
                    <a:pt x="0" y="19"/>
                  </a:cubicBezTo>
                  <a:cubicBezTo>
                    <a:pt x="0" y="20"/>
                    <a:pt x="0" y="21"/>
                    <a:pt x="0" y="23"/>
                  </a:cubicBezTo>
                  <a:cubicBezTo>
                    <a:pt x="0" y="29"/>
                    <a:pt x="4" y="34"/>
                    <a:pt x="11" y="34"/>
                  </a:cubicBezTo>
                  <a:cubicBezTo>
                    <a:pt x="13" y="35"/>
                    <a:pt x="16" y="35"/>
                    <a:pt x="18" y="35"/>
                  </a:cubicBezTo>
                  <a:cubicBezTo>
                    <a:pt x="20" y="34"/>
                    <a:pt x="21" y="34"/>
                    <a:pt x="22" y="34"/>
                  </a:cubicBezTo>
                  <a:cubicBezTo>
                    <a:pt x="29" y="34"/>
                    <a:pt x="33" y="31"/>
                    <a:pt x="34" y="26"/>
                  </a:cubicBezTo>
                  <a:cubicBezTo>
                    <a:pt x="34" y="25"/>
                    <a:pt x="34" y="24"/>
                    <a:pt x="34" y="24"/>
                  </a:cubicBezTo>
                  <a:cubicBezTo>
                    <a:pt x="34" y="24"/>
                    <a:pt x="34" y="24"/>
                    <a:pt x="34" y="23"/>
                  </a:cubicBezTo>
                  <a:cubicBezTo>
                    <a:pt x="34" y="12"/>
                    <a:pt x="34" y="12"/>
                    <a:pt x="34" y="12"/>
                  </a:cubicBezTo>
                  <a:cubicBezTo>
                    <a:pt x="34" y="5"/>
                    <a:pt x="30" y="1"/>
                    <a:pt x="23" y="0"/>
                  </a:cubicBezTo>
                  <a:cubicBezTo>
                    <a:pt x="22" y="0"/>
                    <a:pt x="21" y="0"/>
                    <a:pt x="20" y="0"/>
                  </a:cubicBezTo>
                  <a:cubicBezTo>
                    <a:pt x="19" y="0"/>
                    <a:pt x="17" y="0"/>
                    <a:pt x="16" y="0"/>
                  </a:cubicBezTo>
                  <a:cubicBezTo>
                    <a:pt x="15" y="0"/>
                    <a:pt x="13" y="0"/>
                    <a:pt x="12" y="0"/>
                  </a:cubicBezTo>
                  <a:close/>
                  <a:moveTo>
                    <a:pt x="22" y="8"/>
                  </a:moveTo>
                  <a:cubicBezTo>
                    <a:pt x="25" y="8"/>
                    <a:pt x="26" y="10"/>
                    <a:pt x="26" y="12"/>
                  </a:cubicBezTo>
                  <a:cubicBezTo>
                    <a:pt x="26" y="23"/>
                    <a:pt x="26" y="23"/>
                    <a:pt x="26" y="23"/>
                  </a:cubicBezTo>
                  <a:cubicBezTo>
                    <a:pt x="26" y="25"/>
                    <a:pt x="25" y="27"/>
                    <a:pt x="22" y="27"/>
                  </a:cubicBezTo>
                  <a:cubicBezTo>
                    <a:pt x="12" y="27"/>
                    <a:pt x="12" y="27"/>
                    <a:pt x="12" y="27"/>
                  </a:cubicBezTo>
                  <a:cubicBezTo>
                    <a:pt x="10" y="27"/>
                    <a:pt x="8" y="25"/>
                    <a:pt x="8" y="23"/>
                  </a:cubicBezTo>
                  <a:cubicBezTo>
                    <a:pt x="8" y="12"/>
                    <a:pt x="8" y="12"/>
                    <a:pt x="8" y="12"/>
                  </a:cubicBezTo>
                  <a:cubicBezTo>
                    <a:pt x="8" y="10"/>
                    <a:pt x="10" y="8"/>
                    <a:pt x="12" y="8"/>
                  </a:cubicBezTo>
                  <a:lnTo>
                    <a:pt x="2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1835" dirty="0">
                <a:solidFill>
                  <a:schemeClr val="tx2"/>
                </a:solidFill>
              </a:endParaRPr>
            </a:p>
          </p:txBody>
        </p:sp>
        <p:sp>
          <p:nvSpPr>
            <p:cNvPr id="53" name="Freeform 23">
              <a:extLst>
                <a:ext uri="{FF2B5EF4-FFF2-40B4-BE49-F238E27FC236}">
                  <a16:creationId xmlns:a16="http://schemas.microsoft.com/office/drawing/2014/main" id="{74FDE733-3279-4EFD-B8C2-6E96EB3A8EC9}"/>
                </a:ext>
              </a:extLst>
            </p:cNvPr>
            <p:cNvSpPr>
              <a:spLocks noEditPoints="1"/>
            </p:cNvSpPr>
            <p:nvPr/>
          </p:nvSpPr>
          <p:spPr bwMode="auto">
            <a:xfrm>
              <a:off x="1447800" y="-96635"/>
              <a:ext cx="606425" cy="909637"/>
            </a:xfrm>
            <a:custGeom>
              <a:avLst/>
              <a:gdLst>
                <a:gd name="T0" fmla="*/ 218 w 236"/>
                <a:gd name="T1" fmla="*/ 28 h 355"/>
                <a:gd name="T2" fmla="*/ 179 w 236"/>
                <a:gd name="T3" fmla="*/ 24 h 355"/>
                <a:gd name="T4" fmla="*/ 176 w 236"/>
                <a:gd name="T5" fmla="*/ 3 h 355"/>
                <a:gd name="T6" fmla="*/ 68 w 236"/>
                <a:gd name="T7" fmla="*/ 0 h 355"/>
                <a:gd name="T8" fmla="*/ 58 w 236"/>
                <a:gd name="T9" fmla="*/ 18 h 355"/>
                <a:gd name="T10" fmla="*/ 58 w 236"/>
                <a:gd name="T11" fmla="*/ 24 h 355"/>
                <a:gd name="T12" fmla="*/ 15 w 236"/>
                <a:gd name="T13" fmla="*/ 28 h 355"/>
                <a:gd name="T14" fmla="*/ 1 w 236"/>
                <a:gd name="T15" fmla="*/ 53 h 355"/>
                <a:gd name="T16" fmla="*/ 1 w 236"/>
                <a:gd name="T17" fmla="*/ 339 h 355"/>
                <a:gd name="T18" fmla="*/ 17 w 236"/>
                <a:gd name="T19" fmla="*/ 355 h 355"/>
                <a:gd name="T20" fmla="*/ 235 w 236"/>
                <a:gd name="T21" fmla="*/ 345 h 355"/>
                <a:gd name="T22" fmla="*/ 236 w 236"/>
                <a:gd name="T23" fmla="*/ 341 h 355"/>
                <a:gd name="T24" fmla="*/ 236 w 236"/>
                <a:gd name="T25" fmla="*/ 50 h 355"/>
                <a:gd name="T26" fmla="*/ 153 w 236"/>
                <a:gd name="T27" fmla="*/ 18 h 355"/>
                <a:gd name="T28" fmla="*/ 153 w 236"/>
                <a:gd name="T29" fmla="*/ 12 h 355"/>
                <a:gd name="T30" fmla="*/ 167 w 236"/>
                <a:gd name="T31" fmla="*/ 8 h 355"/>
                <a:gd name="T32" fmla="*/ 171 w 236"/>
                <a:gd name="T33" fmla="*/ 84 h 355"/>
                <a:gd name="T34" fmla="*/ 157 w 236"/>
                <a:gd name="T35" fmla="*/ 88 h 355"/>
                <a:gd name="T36" fmla="*/ 153 w 236"/>
                <a:gd name="T37" fmla="*/ 18 h 355"/>
                <a:gd name="T38" fmla="*/ 131 w 236"/>
                <a:gd name="T39" fmla="*/ 8 h 355"/>
                <a:gd name="T40" fmla="*/ 145 w 236"/>
                <a:gd name="T41" fmla="*/ 12 h 355"/>
                <a:gd name="T42" fmla="*/ 141 w 236"/>
                <a:gd name="T43" fmla="*/ 88 h 355"/>
                <a:gd name="T44" fmla="*/ 127 w 236"/>
                <a:gd name="T45" fmla="*/ 84 h 355"/>
                <a:gd name="T46" fmla="*/ 66 w 236"/>
                <a:gd name="T47" fmla="*/ 12 h 355"/>
                <a:gd name="T48" fmla="*/ 115 w 236"/>
                <a:gd name="T49" fmla="*/ 8 h 355"/>
                <a:gd name="T50" fmla="*/ 119 w 236"/>
                <a:gd name="T51" fmla="*/ 84 h 355"/>
                <a:gd name="T52" fmla="*/ 70 w 236"/>
                <a:gd name="T53" fmla="*/ 88 h 355"/>
                <a:gd name="T54" fmla="*/ 66 w 236"/>
                <a:gd name="T55" fmla="*/ 12 h 355"/>
                <a:gd name="T56" fmla="*/ 227 w 236"/>
                <a:gd name="T57" fmla="*/ 345 h 355"/>
                <a:gd name="T58" fmla="*/ 224 w 236"/>
                <a:gd name="T59" fmla="*/ 347 h 355"/>
                <a:gd name="T60" fmla="*/ 224 w 236"/>
                <a:gd name="T61" fmla="*/ 347 h 355"/>
                <a:gd name="T62" fmla="*/ 224 w 236"/>
                <a:gd name="T63" fmla="*/ 347 h 355"/>
                <a:gd name="T64" fmla="*/ 224 w 236"/>
                <a:gd name="T65" fmla="*/ 347 h 355"/>
                <a:gd name="T66" fmla="*/ 224 w 236"/>
                <a:gd name="T67" fmla="*/ 347 h 355"/>
                <a:gd name="T68" fmla="*/ 224 w 236"/>
                <a:gd name="T69" fmla="*/ 347 h 355"/>
                <a:gd name="T70" fmla="*/ 222 w 236"/>
                <a:gd name="T71" fmla="*/ 347 h 355"/>
                <a:gd name="T72" fmla="*/ 14 w 236"/>
                <a:gd name="T73" fmla="*/ 348 h 355"/>
                <a:gd name="T74" fmla="*/ 9 w 236"/>
                <a:gd name="T75" fmla="*/ 344 h 355"/>
                <a:gd name="T76" fmla="*/ 9 w 236"/>
                <a:gd name="T77" fmla="*/ 42 h 355"/>
                <a:gd name="T78" fmla="*/ 9 w 236"/>
                <a:gd name="T79" fmla="*/ 40 h 355"/>
                <a:gd name="T80" fmla="*/ 12 w 236"/>
                <a:gd name="T81" fmla="*/ 36 h 355"/>
                <a:gd name="T82" fmla="*/ 14 w 236"/>
                <a:gd name="T83" fmla="*/ 37 h 355"/>
                <a:gd name="T84" fmla="*/ 54 w 236"/>
                <a:gd name="T85" fmla="*/ 35 h 355"/>
                <a:gd name="T86" fmla="*/ 58 w 236"/>
                <a:gd name="T87" fmla="*/ 92 h 355"/>
                <a:gd name="T88" fmla="*/ 175 w 236"/>
                <a:gd name="T89" fmla="*/ 96 h 355"/>
                <a:gd name="T90" fmla="*/ 179 w 236"/>
                <a:gd name="T91" fmla="*/ 92 h 355"/>
                <a:gd name="T92" fmla="*/ 183 w 236"/>
                <a:gd name="T93" fmla="*/ 35 h 355"/>
                <a:gd name="T94" fmla="*/ 224 w 236"/>
                <a:gd name="T95" fmla="*/ 36 h 355"/>
                <a:gd name="T96" fmla="*/ 224 w 236"/>
                <a:gd name="T97" fmla="*/ 36 h 355"/>
                <a:gd name="T98" fmla="*/ 224 w 236"/>
                <a:gd name="T99" fmla="*/ 36 h 355"/>
                <a:gd name="T100" fmla="*/ 226 w 236"/>
                <a:gd name="T101" fmla="*/ 37 h 355"/>
                <a:gd name="T102" fmla="*/ 228 w 236"/>
                <a:gd name="T103" fmla="*/ 41 h 355"/>
                <a:gd name="T104" fmla="*/ 228 w 236"/>
                <a:gd name="T105" fmla="*/ 41 h 355"/>
                <a:gd name="T106" fmla="*/ 228 w 236"/>
                <a:gd name="T107" fmla="*/ 41 h 355"/>
                <a:gd name="T108" fmla="*/ 228 w 236"/>
                <a:gd name="T109" fmla="*/ 41 h 355"/>
                <a:gd name="T110" fmla="*/ 228 w 236"/>
                <a:gd name="T111" fmla="*/ 41 h 355"/>
                <a:gd name="T112" fmla="*/ 228 w 236"/>
                <a:gd name="T113" fmla="*/ 341 h 355"/>
                <a:gd name="T114" fmla="*/ 228 w 236"/>
                <a:gd name="T115" fmla="*/ 3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6" h="355">
                  <a:moveTo>
                    <a:pt x="228" y="29"/>
                  </a:moveTo>
                  <a:cubicBezTo>
                    <a:pt x="225" y="28"/>
                    <a:pt x="222" y="28"/>
                    <a:pt x="218" y="28"/>
                  </a:cubicBezTo>
                  <a:cubicBezTo>
                    <a:pt x="183" y="28"/>
                    <a:pt x="183" y="28"/>
                    <a:pt x="183" y="28"/>
                  </a:cubicBezTo>
                  <a:cubicBezTo>
                    <a:pt x="180" y="28"/>
                    <a:pt x="179" y="26"/>
                    <a:pt x="179" y="24"/>
                  </a:cubicBezTo>
                  <a:cubicBezTo>
                    <a:pt x="179" y="17"/>
                    <a:pt x="179" y="17"/>
                    <a:pt x="179" y="17"/>
                  </a:cubicBezTo>
                  <a:cubicBezTo>
                    <a:pt x="179" y="13"/>
                    <a:pt x="179" y="5"/>
                    <a:pt x="176" y="3"/>
                  </a:cubicBezTo>
                  <a:cubicBezTo>
                    <a:pt x="176" y="2"/>
                    <a:pt x="175" y="2"/>
                    <a:pt x="174" y="2"/>
                  </a:cubicBezTo>
                  <a:cubicBezTo>
                    <a:pt x="169" y="2"/>
                    <a:pt x="72" y="1"/>
                    <a:pt x="68" y="0"/>
                  </a:cubicBezTo>
                  <a:cubicBezTo>
                    <a:pt x="63" y="0"/>
                    <a:pt x="60" y="3"/>
                    <a:pt x="59" y="7"/>
                  </a:cubicBezTo>
                  <a:cubicBezTo>
                    <a:pt x="58" y="9"/>
                    <a:pt x="58" y="14"/>
                    <a:pt x="58" y="18"/>
                  </a:cubicBezTo>
                  <a:cubicBezTo>
                    <a:pt x="58" y="19"/>
                    <a:pt x="58" y="21"/>
                    <a:pt x="58" y="22"/>
                  </a:cubicBezTo>
                  <a:cubicBezTo>
                    <a:pt x="58" y="24"/>
                    <a:pt x="58" y="24"/>
                    <a:pt x="58" y="24"/>
                  </a:cubicBezTo>
                  <a:cubicBezTo>
                    <a:pt x="58" y="26"/>
                    <a:pt x="56" y="28"/>
                    <a:pt x="54" y="28"/>
                  </a:cubicBezTo>
                  <a:cubicBezTo>
                    <a:pt x="15" y="28"/>
                    <a:pt x="15" y="28"/>
                    <a:pt x="15" y="28"/>
                  </a:cubicBezTo>
                  <a:cubicBezTo>
                    <a:pt x="8" y="28"/>
                    <a:pt x="2" y="33"/>
                    <a:pt x="1" y="39"/>
                  </a:cubicBezTo>
                  <a:cubicBezTo>
                    <a:pt x="0" y="43"/>
                    <a:pt x="1" y="48"/>
                    <a:pt x="1" y="53"/>
                  </a:cubicBezTo>
                  <a:cubicBezTo>
                    <a:pt x="1" y="54"/>
                    <a:pt x="1" y="56"/>
                    <a:pt x="1" y="58"/>
                  </a:cubicBezTo>
                  <a:cubicBezTo>
                    <a:pt x="1" y="339"/>
                    <a:pt x="1" y="339"/>
                    <a:pt x="1" y="339"/>
                  </a:cubicBezTo>
                  <a:cubicBezTo>
                    <a:pt x="1" y="346"/>
                    <a:pt x="3" y="350"/>
                    <a:pt x="8" y="353"/>
                  </a:cubicBezTo>
                  <a:cubicBezTo>
                    <a:pt x="10" y="355"/>
                    <a:pt x="14" y="355"/>
                    <a:pt x="17" y="355"/>
                  </a:cubicBezTo>
                  <a:cubicBezTo>
                    <a:pt x="222" y="355"/>
                    <a:pt x="222" y="355"/>
                    <a:pt x="222" y="355"/>
                  </a:cubicBezTo>
                  <a:cubicBezTo>
                    <a:pt x="228" y="355"/>
                    <a:pt x="233" y="351"/>
                    <a:pt x="235" y="345"/>
                  </a:cubicBezTo>
                  <a:cubicBezTo>
                    <a:pt x="236" y="344"/>
                    <a:pt x="236" y="343"/>
                    <a:pt x="236" y="342"/>
                  </a:cubicBezTo>
                  <a:cubicBezTo>
                    <a:pt x="236" y="342"/>
                    <a:pt x="236" y="342"/>
                    <a:pt x="236" y="341"/>
                  </a:cubicBezTo>
                  <a:cubicBezTo>
                    <a:pt x="236" y="53"/>
                    <a:pt x="236" y="53"/>
                    <a:pt x="236" y="53"/>
                  </a:cubicBezTo>
                  <a:cubicBezTo>
                    <a:pt x="236" y="52"/>
                    <a:pt x="236" y="51"/>
                    <a:pt x="236" y="50"/>
                  </a:cubicBezTo>
                  <a:cubicBezTo>
                    <a:pt x="236" y="39"/>
                    <a:pt x="236" y="32"/>
                    <a:pt x="228" y="29"/>
                  </a:cubicBezTo>
                  <a:close/>
                  <a:moveTo>
                    <a:pt x="153" y="18"/>
                  </a:moveTo>
                  <a:cubicBezTo>
                    <a:pt x="153" y="17"/>
                    <a:pt x="153" y="16"/>
                    <a:pt x="153" y="15"/>
                  </a:cubicBezTo>
                  <a:cubicBezTo>
                    <a:pt x="153" y="12"/>
                    <a:pt x="153" y="12"/>
                    <a:pt x="153" y="12"/>
                  </a:cubicBezTo>
                  <a:cubicBezTo>
                    <a:pt x="153" y="10"/>
                    <a:pt x="155" y="8"/>
                    <a:pt x="157" y="8"/>
                  </a:cubicBezTo>
                  <a:cubicBezTo>
                    <a:pt x="167" y="8"/>
                    <a:pt x="167" y="8"/>
                    <a:pt x="167" y="8"/>
                  </a:cubicBezTo>
                  <a:cubicBezTo>
                    <a:pt x="169" y="8"/>
                    <a:pt x="171" y="10"/>
                    <a:pt x="171" y="12"/>
                  </a:cubicBezTo>
                  <a:cubicBezTo>
                    <a:pt x="171" y="84"/>
                    <a:pt x="171" y="84"/>
                    <a:pt x="171" y="84"/>
                  </a:cubicBezTo>
                  <a:cubicBezTo>
                    <a:pt x="171" y="86"/>
                    <a:pt x="169" y="88"/>
                    <a:pt x="167" y="88"/>
                  </a:cubicBezTo>
                  <a:cubicBezTo>
                    <a:pt x="157" y="88"/>
                    <a:pt x="157" y="88"/>
                    <a:pt x="157" y="88"/>
                  </a:cubicBezTo>
                  <a:cubicBezTo>
                    <a:pt x="155" y="88"/>
                    <a:pt x="153" y="86"/>
                    <a:pt x="153" y="84"/>
                  </a:cubicBezTo>
                  <a:lnTo>
                    <a:pt x="153" y="18"/>
                  </a:lnTo>
                  <a:close/>
                  <a:moveTo>
                    <a:pt x="127" y="12"/>
                  </a:moveTo>
                  <a:cubicBezTo>
                    <a:pt x="127" y="10"/>
                    <a:pt x="129" y="8"/>
                    <a:pt x="131" y="8"/>
                  </a:cubicBezTo>
                  <a:cubicBezTo>
                    <a:pt x="141" y="8"/>
                    <a:pt x="141" y="8"/>
                    <a:pt x="141" y="8"/>
                  </a:cubicBezTo>
                  <a:cubicBezTo>
                    <a:pt x="144" y="8"/>
                    <a:pt x="145" y="10"/>
                    <a:pt x="145" y="12"/>
                  </a:cubicBezTo>
                  <a:cubicBezTo>
                    <a:pt x="145" y="84"/>
                    <a:pt x="145" y="84"/>
                    <a:pt x="145" y="84"/>
                  </a:cubicBezTo>
                  <a:cubicBezTo>
                    <a:pt x="145" y="86"/>
                    <a:pt x="144" y="88"/>
                    <a:pt x="141" y="88"/>
                  </a:cubicBezTo>
                  <a:cubicBezTo>
                    <a:pt x="131" y="88"/>
                    <a:pt x="131" y="88"/>
                    <a:pt x="131" y="88"/>
                  </a:cubicBezTo>
                  <a:cubicBezTo>
                    <a:pt x="129" y="88"/>
                    <a:pt x="127" y="86"/>
                    <a:pt x="127" y="84"/>
                  </a:cubicBezTo>
                  <a:lnTo>
                    <a:pt x="127" y="12"/>
                  </a:lnTo>
                  <a:close/>
                  <a:moveTo>
                    <a:pt x="66" y="12"/>
                  </a:moveTo>
                  <a:cubicBezTo>
                    <a:pt x="66" y="10"/>
                    <a:pt x="68" y="8"/>
                    <a:pt x="70" y="8"/>
                  </a:cubicBezTo>
                  <a:cubicBezTo>
                    <a:pt x="115" y="8"/>
                    <a:pt x="115" y="8"/>
                    <a:pt x="115" y="8"/>
                  </a:cubicBezTo>
                  <a:cubicBezTo>
                    <a:pt x="117" y="8"/>
                    <a:pt x="119" y="10"/>
                    <a:pt x="119" y="12"/>
                  </a:cubicBezTo>
                  <a:cubicBezTo>
                    <a:pt x="119" y="84"/>
                    <a:pt x="119" y="84"/>
                    <a:pt x="119" y="84"/>
                  </a:cubicBezTo>
                  <a:cubicBezTo>
                    <a:pt x="119" y="86"/>
                    <a:pt x="117" y="88"/>
                    <a:pt x="115" y="88"/>
                  </a:cubicBezTo>
                  <a:cubicBezTo>
                    <a:pt x="70" y="88"/>
                    <a:pt x="70" y="88"/>
                    <a:pt x="70" y="88"/>
                  </a:cubicBezTo>
                  <a:cubicBezTo>
                    <a:pt x="68" y="88"/>
                    <a:pt x="66" y="86"/>
                    <a:pt x="66" y="84"/>
                  </a:cubicBezTo>
                  <a:lnTo>
                    <a:pt x="66" y="12"/>
                  </a:lnTo>
                  <a:close/>
                  <a:moveTo>
                    <a:pt x="228" y="343"/>
                  </a:moveTo>
                  <a:cubicBezTo>
                    <a:pt x="228" y="344"/>
                    <a:pt x="227" y="345"/>
                    <a:pt x="227" y="345"/>
                  </a:cubicBezTo>
                  <a:cubicBezTo>
                    <a:pt x="226" y="346"/>
                    <a:pt x="225" y="347"/>
                    <a:pt x="225" y="347"/>
                  </a:cubicBezTo>
                  <a:cubicBezTo>
                    <a:pt x="225" y="347"/>
                    <a:pt x="224" y="347"/>
                    <a:pt x="224" y="347"/>
                  </a:cubicBezTo>
                  <a:cubicBezTo>
                    <a:pt x="224" y="347"/>
                    <a:pt x="224" y="347"/>
                    <a:pt x="224" y="347"/>
                  </a:cubicBezTo>
                  <a:cubicBezTo>
                    <a:pt x="224" y="347"/>
                    <a:pt x="224" y="347"/>
                    <a:pt x="224" y="347"/>
                  </a:cubicBezTo>
                  <a:cubicBezTo>
                    <a:pt x="224" y="347"/>
                    <a:pt x="224" y="347"/>
                    <a:pt x="224" y="347"/>
                  </a:cubicBezTo>
                  <a:cubicBezTo>
                    <a:pt x="224" y="347"/>
                    <a:pt x="224" y="347"/>
                    <a:pt x="224" y="347"/>
                  </a:cubicBezTo>
                  <a:cubicBezTo>
                    <a:pt x="224" y="347"/>
                    <a:pt x="224" y="347"/>
                    <a:pt x="224" y="347"/>
                  </a:cubicBezTo>
                  <a:cubicBezTo>
                    <a:pt x="224" y="347"/>
                    <a:pt x="224" y="347"/>
                    <a:pt x="224" y="347"/>
                  </a:cubicBezTo>
                  <a:cubicBezTo>
                    <a:pt x="224" y="347"/>
                    <a:pt x="224" y="347"/>
                    <a:pt x="224" y="347"/>
                  </a:cubicBezTo>
                  <a:cubicBezTo>
                    <a:pt x="224" y="347"/>
                    <a:pt x="224" y="347"/>
                    <a:pt x="224" y="347"/>
                  </a:cubicBezTo>
                  <a:cubicBezTo>
                    <a:pt x="224" y="347"/>
                    <a:pt x="224" y="347"/>
                    <a:pt x="224" y="347"/>
                  </a:cubicBezTo>
                  <a:cubicBezTo>
                    <a:pt x="224" y="347"/>
                    <a:pt x="224" y="347"/>
                    <a:pt x="224" y="347"/>
                  </a:cubicBezTo>
                  <a:cubicBezTo>
                    <a:pt x="224" y="347"/>
                    <a:pt x="223" y="347"/>
                    <a:pt x="222" y="347"/>
                  </a:cubicBezTo>
                  <a:cubicBezTo>
                    <a:pt x="222" y="347"/>
                    <a:pt x="222" y="347"/>
                    <a:pt x="222" y="347"/>
                  </a:cubicBezTo>
                  <a:cubicBezTo>
                    <a:pt x="15" y="347"/>
                    <a:pt x="15" y="347"/>
                    <a:pt x="15" y="347"/>
                  </a:cubicBezTo>
                  <a:cubicBezTo>
                    <a:pt x="15" y="348"/>
                    <a:pt x="15" y="348"/>
                    <a:pt x="14" y="348"/>
                  </a:cubicBezTo>
                  <a:cubicBezTo>
                    <a:pt x="14" y="348"/>
                    <a:pt x="13" y="347"/>
                    <a:pt x="13" y="347"/>
                  </a:cubicBezTo>
                  <a:cubicBezTo>
                    <a:pt x="11" y="346"/>
                    <a:pt x="10" y="345"/>
                    <a:pt x="9" y="344"/>
                  </a:cubicBezTo>
                  <a:cubicBezTo>
                    <a:pt x="9" y="343"/>
                    <a:pt x="8" y="342"/>
                    <a:pt x="9" y="341"/>
                  </a:cubicBezTo>
                  <a:cubicBezTo>
                    <a:pt x="9" y="42"/>
                    <a:pt x="9" y="42"/>
                    <a:pt x="9" y="42"/>
                  </a:cubicBezTo>
                  <a:cubicBezTo>
                    <a:pt x="8" y="41"/>
                    <a:pt x="8" y="40"/>
                    <a:pt x="9" y="40"/>
                  </a:cubicBezTo>
                  <a:cubicBezTo>
                    <a:pt x="9" y="40"/>
                    <a:pt x="9" y="40"/>
                    <a:pt x="9" y="40"/>
                  </a:cubicBezTo>
                  <a:cubicBezTo>
                    <a:pt x="9" y="39"/>
                    <a:pt x="9" y="39"/>
                    <a:pt x="9" y="39"/>
                  </a:cubicBezTo>
                  <a:cubicBezTo>
                    <a:pt x="10" y="37"/>
                    <a:pt x="11" y="36"/>
                    <a:pt x="12" y="36"/>
                  </a:cubicBezTo>
                  <a:cubicBezTo>
                    <a:pt x="13" y="37"/>
                    <a:pt x="13" y="37"/>
                    <a:pt x="13" y="37"/>
                  </a:cubicBezTo>
                  <a:cubicBezTo>
                    <a:pt x="14" y="37"/>
                    <a:pt x="14" y="37"/>
                    <a:pt x="14" y="37"/>
                  </a:cubicBezTo>
                  <a:cubicBezTo>
                    <a:pt x="15" y="35"/>
                    <a:pt x="15" y="35"/>
                    <a:pt x="15" y="35"/>
                  </a:cubicBezTo>
                  <a:cubicBezTo>
                    <a:pt x="54" y="35"/>
                    <a:pt x="54" y="35"/>
                    <a:pt x="54" y="35"/>
                  </a:cubicBezTo>
                  <a:cubicBezTo>
                    <a:pt x="56" y="35"/>
                    <a:pt x="58" y="37"/>
                    <a:pt x="58" y="39"/>
                  </a:cubicBezTo>
                  <a:cubicBezTo>
                    <a:pt x="58" y="92"/>
                    <a:pt x="58" y="92"/>
                    <a:pt x="58" y="92"/>
                  </a:cubicBezTo>
                  <a:cubicBezTo>
                    <a:pt x="58" y="94"/>
                    <a:pt x="60" y="96"/>
                    <a:pt x="62" y="96"/>
                  </a:cubicBezTo>
                  <a:cubicBezTo>
                    <a:pt x="175" y="96"/>
                    <a:pt x="175" y="96"/>
                    <a:pt x="175" y="96"/>
                  </a:cubicBezTo>
                  <a:cubicBezTo>
                    <a:pt x="176" y="96"/>
                    <a:pt x="177" y="96"/>
                    <a:pt x="177" y="95"/>
                  </a:cubicBezTo>
                  <a:cubicBezTo>
                    <a:pt x="178" y="94"/>
                    <a:pt x="179" y="93"/>
                    <a:pt x="179" y="92"/>
                  </a:cubicBezTo>
                  <a:cubicBezTo>
                    <a:pt x="179" y="39"/>
                    <a:pt x="179" y="39"/>
                    <a:pt x="179" y="39"/>
                  </a:cubicBezTo>
                  <a:cubicBezTo>
                    <a:pt x="179" y="37"/>
                    <a:pt x="180" y="35"/>
                    <a:pt x="183" y="35"/>
                  </a:cubicBezTo>
                  <a:cubicBezTo>
                    <a:pt x="221" y="35"/>
                    <a:pt x="221" y="35"/>
                    <a:pt x="221" y="35"/>
                  </a:cubicBezTo>
                  <a:cubicBezTo>
                    <a:pt x="222" y="35"/>
                    <a:pt x="223" y="35"/>
                    <a:pt x="224" y="36"/>
                  </a:cubicBezTo>
                  <a:cubicBezTo>
                    <a:pt x="224" y="36"/>
                    <a:pt x="224" y="36"/>
                    <a:pt x="224" y="36"/>
                  </a:cubicBezTo>
                  <a:cubicBezTo>
                    <a:pt x="224" y="36"/>
                    <a:pt x="224" y="36"/>
                    <a:pt x="224" y="36"/>
                  </a:cubicBezTo>
                  <a:cubicBezTo>
                    <a:pt x="224" y="36"/>
                    <a:pt x="224" y="36"/>
                    <a:pt x="224" y="36"/>
                  </a:cubicBezTo>
                  <a:cubicBezTo>
                    <a:pt x="224" y="36"/>
                    <a:pt x="224" y="36"/>
                    <a:pt x="224" y="36"/>
                  </a:cubicBezTo>
                  <a:cubicBezTo>
                    <a:pt x="225" y="36"/>
                    <a:pt x="226" y="36"/>
                    <a:pt x="226" y="37"/>
                  </a:cubicBezTo>
                  <a:cubicBezTo>
                    <a:pt x="226" y="37"/>
                    <a:pt x="226" y="37"/>
                    <a:pt x="226" y="37"/>
                  </a:cubicBezTo>
                  <a:cubicBezTo>
                    <a:pt x="227" y="38"/>
                    <a:pt x="228" y="39"/>
                    <a:pt x="228" y="39"/>
                  </a:cubicBezTo>
                  <a:cubicBezTo>
                    <a:pt x="228" y="40"/>
                    <a:pt x="228" y="40"/>
                    <a:pt x="228" y="41"/>
                  </a:cubicBezTo>
                  <a:cubicBezTo>
                    <a:pt x="228" y="41"/>
                    <a:pt x="228" y="41"/>
                    <a:pt x="228" y="41"/>
                  </a:cubicBezTo>
                  <a:cubicBezTo>
                    <a:pt x="228" y="41"/>
                    <a:pt x="228" y="41"/>
                    <a:pt x="228" y="41"/>
                  </a:cubicBezTo>
                  <a:cubicBezTo>
                    <a:pt x="228" y="41"/>
                    <a:pt x="228" y="41"/>
                    <a:pt x="228" y="41"/>
                  </a:cubicBezTo>
                  <a:cubicBezTo>
                    <a:pt x="228" y="41"/>
                    <a:pt x="228" y="41"/>
                    <a:pt x="228" y="41"/>
                  </a:cubicBezTo>
                  <a:cubicBezTo>
                    <a:pt x="228" y="41"/>
                    <a:pt x="228" y="41"/>
                    <a:pt x="228" y="41"/>
                  </a:cubicBezTo>
                  <a:cubicBezTo>
                    <a:pt x="228" y="41"/>
                    <a:pt x="228" y="41"/>
                    <a:pt x="228" y="41"/>
                  </a:cubicBezTo>
                  <a:cubicBezTo>
                    <a:pt x="228" y="41"/>
                    <a:pt x="228" y="41"/>
                    <a:pt x="228" y="41"/>
                  </a:cubicBezTo>
                  <a:cubicBezTo>
                    <a:pt x="228" y="41"/>
                    <a:pt x="228" y="41"/>
                    <a:pt x="228" y="41"/>
                  </a:cubicBezTo>
                  <a:cubicBezTo>
                    <a:pt x="228" y="341"/>
                    <a:pt x="228" y="341"/>
                    <a:pt x="228" y="341"/>
                  </a:cubicBezTo>
                  <a:cubicBezTo>
                    <a:pt x="228" y="341"/>
                    <a:pt x="228" y="341"/>
                    <a:pt x="228" y="341"/>
                  </a:cubicBezTo>
                  <a:cubicBezTo>
                    <a:pt x="228" y="342"/>
                    <a:pt x="228" y="342"/>
                    <a:pt x="228" y="342"/>
                  </a:cubicBezTo>
                  <a:cubicBezTo>
                    <a:pt x="228" y="342"/>
                    <a:pt x="228" y="343"/>
                    <a:pt x="228" y="343"/>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1835" dirty="0">
                <a:solidFill>
                  <a:schemeClr val="tx2"/>
                </a:solidFill>
              </a:endParaRPr>
            </a:p>
          </p:txBody>
        </p:sp>
        <p:sp>
          <p:nvSpPr>
            <p:cNvPr id="54" name="Freeform 24">
              <a:extLst>
                <a:ext uri="{FF2B5EF4-FFF2-40B4-BE49-F238E27FC236}">
                  <a16:creationId xmlns:a16="http://schemas.microsoft.com/office/drawing/2014/main" id="{DFC15EA3-2936-4DAD-9BD2-8257753F77E3}"/>
                </a:ext>
              </a:extLst>
            </p:cNvPr>
            <p:cNvSpPr>
              <a:spLocks noEditPoints="1"/>
            </p:cNvSpPr>
            <p:nvPr/>
          </p:nvSpPr>
          <p:spPr bwMode="auto">
            <a:xfrm>
              <a:off x="1833563" y="635202"/>
              <a:ext cx="87313" cy="87312"/>
            </a:xfrm>
            <a:custGeom>
              <a:avLst/>
              <a:gdLst>
                <a:gd name="T0" fmla="*/ 12 w 34"/>
                <a:gd name="T1" fmla="*/ 0 h 34"/>
                <a:gd name="T2" fmla="*/ 0 w 34"/>
                <a:gd name="T3" fmla="*/ 11 h 34"/>
                <a:gd name="T4" fmla="*/ 0 w 34"/>
                <a:gd name="T5" fmla="*/ 18 h 34"/>
                <a:gd name="T6" fmla="*/ 0 w 34"/>
                <a:gd name="T7" fmla="*/ 22 h 34"/>
                <a:gd name="T8" fmla="*/ 11 w 34"/>
                <a:gd name="T9" fmla="*/ 34 h 34"/>
                <a:gd name="T10" fmla="*/ 18 w 34"/>
                <a:gd name="T11" fmla="*/ 34 h 34"/>
                <a:gd name="T12" fmla="*/ 22 w 34"/>
                <a:gd name="T13" fmla="*/ 34 h 34"/>
                <a:gd name="T14" fmla="*/ 34 w 34"/>
                <a:gd name="T15" fmla="*/ 25 h 34"/>
                <a:gd name="T16" fmla="*/ 34 w 34"/>
                <a:gd name="T17" fmla="*/ 23 h 34"/>
                <a:gd name="T18" fmla="*/ 34 w 34"/>
                <a:gd name="T19" fmla="*/ 23 h 34"/>
                <a:gd name="T20" fmla="*/ 34 w 34"/>
                <a:gd name="T21" fmla="*/ 12 h 34"/>
                <a:gd name="T22" fmla="*/ 24 w 34"/>
                <a:gd name="T23" fmla="*/ 0 h 34"/>
                <a:gd name="T24" fmla="*/ 20 w 34"/>
                <a:gd name="T25" fmla="*/ 0 h 34"/>
                <a:gd name="T26" fmla="*/ 16 w 34"/>
                <a:gd name="T27" fmla="*/ 0 h 34"/>
                <a:gd name="T28" fmla="*/ 12 w 34"/>
                <a:gd name="T29" fmla="*/ 0 h 34"/>
                <a:gd name="T30" fmla="*/ 22 w 34"/>
                <a:gd name="T31" fmla="*/ 8 h 34"/>
                <a:gd name="T32" fmla="*/ 26 w 34"/>
                <a:gd name="T33" fmla="*/ 12 h 34"/>
                <a:gd name="T34" fmla="*/ 26 w 34"/>
                <a:gd name="T35" fmla="*/ 22 h 34"/>
                <a:gd name="T36" fmla="*/ 22 w 34"/>
                <a:gd name="T37" fmla="*/ 26 h 34"/>
                <a:gd name="T38" fmla="*/ 12 w 34"/>
                <a:gd name="T39" fmla="*/ 26 h 34"/>
                <a:gd name="T40" fmla="*/ 8 w 34"/>
                <a:gd name="T41" fmla="*/ 22 h 34"/>
                <a:gd name="T42" fmla="*/ 8 w 34"/>
                <a:gd name="T43" fmla="*/ 12 h 34"/>
                <a:gd name="T44" fmla="*/ 12 w 34"/>
                <a:gd name="T45" fmla="*/ 8 h 34"/>
                <a:gd name="T46" fmla="*/ 22 w 34"/>
                <a:gd name="T4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4">
                  <a:moveTo>
                    <a:pt x="12" y="0"/>
                  </a:moveTo>
                  <a:cubicBezTo>
                    <a:pt x="5" y="0"/>
                    <a:pt x="1" y="4"/>
                    <a:pt x="0" y="11"/>
                  </a:cubicBezTo>
                  <a:cubicBezTo>
                    <a:pt x="0" y="13"/>
                    <a:pt x="0" y="15"/>
                    <a:pt x="0" y="18"/>
                  </a:cubicBezTo>
                  <a:cubicBezTo>
                    <a:pt x="0" y="19"/>
                    <a:pt x="0" y="21"/>
                    <a:pt x="0" y="22"/>
                  </a:cubicBezTo>
                  <a:cubicBezTo>
                    <a:pt x="0" y="29"/>
                    <a:pt x="4" y="33"/>
                    <a:pt x="11" y="34"/>
                  </a:cubicBezTo>
                  <a:cubicBezTo>
                    <a:pt x="13" y="34"/>
                    <a:pt x="16" y="34"/>
                    <a:pt x="18" y="34"/>
                  </a:cubicBezTo>
                  <a:cubicBezTo>
                    <a:pt x="20" y="34"/>
                    <a:pt x="21" y="34"/>
                    <a:pt x="22" y="34"/>
                  </a:cubicBezTo>
                  <a:cubicBezTo>
                    <a:pt x="29" y="34"/>
                    <a:pt x="33" y="31"/>
                    <a:pt x="34" y="25"/>
                  </a:cubicBezTo>
                  <a:cubicBezTo>
                    <a:pt x="34" y="24"/>
                    <a:pt x="34" y="24"/>
                    <a:pt x="34" y="23"/>
                  </a:cubicBezTo>
                  <a:cubicBezTo>
                    <a:pt x="34" y="23"/>
                    <a:pt x="34" y="23"/>
                    <a:pt x="34" y="23"/>
                  </a:cubicBezTo>
                  <a:cubicBezTo>
                    <a:pt x="34" y="12"/>
                    <a:pt x="34" y="12"/>
                    <a:pt x="34" y="12"/>
                  </a:cubicBezTo>
                  <a:cubicBezTo>
                    <a:pt x="34" y="5"/>
                    <a:pt x="30" y="0"/>
                    <a:pt x="24" y="0"/>
                  </a:cubicBezTo>
                  <a:cubicBezTo>
                    <a:pt x="22" y="0"/>
                    <a:pt x="21" y="0"/>
                    <a:pt x="20" y="0"/>
                  </a:cubicBezTo>
                  <a:cubicBezTo>
                    <a:pt x="19" y="0"/>
                    <a:pt x="17" y="0"/>
                    <a:pt x="16" y="0"/>
                  </a:cubicBezTo>
                  <a:cubicBezTo>
                    <a:pt x="15" y="0"/>
                    <a:pt x="13" y="0"/>
                    <a:pt x="12" y="0"/>
                  </a:cubicBezTo>
                  <a:close/>
                  <a:moveTo>
                    <a:pt x="22" y="8"/>
                  </a:moveTo>
                  <a:cubicBezTo>
                    <a:pt x="25" y="8"/>
                    <a:pt x="26" y="9"/>
                    <a:pt x="26" y="12"/>
                  </a:cubicBezTo>
                  <a:cubicBezTo>
                    <a:pt x="26" y="22"/>
                    <a:pt x="26" y="22"/>
                    <a:pt x="26" y="22"/>
                  </a:cubicBezTo>
                  <a:cubicBezTo>
                    <a:pt x="26" y="24"/>
                    <a:pt x="25" y="26"/>
                    <a:pt x="22" y="26"/>
                  </a:cubicBezTo>
                  <a:cubicBezTo>
                    <a:pt x="12" y="26"/>
                    <a:pt x="12" y="26"/>
                    <a:pt x="12" y="26"/>
                  </a:cubicBezTo>
                  <a:cubicBezTo>
                    <a:pt x="10" y="26"/>
                    <a:pt x="8" y="24"/>
                    <a:pt x="8" y="22"/>
                  </a:cubicBezTo>
                  <a:cubicBezTo>
                    <a:pt x="8" y="12"/>
                    <a:pt x="8" y="12"/>
                    <a:pt x="8" y="12"/>
                  </a:cubicBezTo>
                  <a:cubicBezTo>
                    <a:pt x="8" y="9"/>
                    <a:pt x="10" y="8"/>
                    <a:pt x="12" y="8"/>
                  </a:cubicBezTo>
                  <a:lnTo>
                    <a:pt x="2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1835" dirty="0">
                <a:solidFill>
                  <a:schemeClr val="tx2"/>
                </a:solidFill>
              </a:endParaRPr>
            </a:p>
          </p:txBody>
        </p:sp>
        <p:sp>
          <p:nvSpPr>
            <p:cNvPr id="55" name="Freeform 25">
              <a:extLst>
                <a:ext uri="{FF2B5EF4-FFF2-40B4-BE49-F238E27FC236}">
                  <a16:creationId xmlns:a16="http://schemas.microsoft.com/office/drawing/2014/main" id="{52878A87-2A5E-4167-A12A-2474C9A6B45E}"/>
                </a:ext>
              </a:extLst>
            </p:cNvPr>
            <p:cNvSpPr>
              <a:spLocks noEditPoints="1"/>
            </p:cNvSpPr>
            <p:nvPr/>
          </p:nvSpPr>
          <p:spPr bwMode="auto">
            <a:xfrm>
              <a:off x="1708150" y="635202"/>
              <a:ext cx="87313" cy="87312"/>
            </a:xfrm>
            <a:custGeom>
              <a:avLst/>
              <a:gdLst>
                <a:gd name="T0" fmla="*/ 34 w 34"/>
                <a:gd name="T1" fmla="*/ 12 h 34"/>
                <a:gd name="T2" fmla="*/ 24 w 34"/>
                <a:gd name="T3" fmla="*/ 0 h 34"/>
                <a:gd name="T4" fmla="*/ 20 w 34"/>
                <a:gd name="T5" fmla="*/ 0 h 34"/>
                <a:gd name="T6" fmla="*/ 16 w 34"/>
                <a:gd name="T7" fmla="*/ 0 h 34"/>
                <a:gd name="T8" fmla="*/ 12 w 34"/>
                <a:gd name="T9" fmla="*/ 0 h 34"/>
                <a:gd name="T10" fmla="*/ 0 w 34"/>
                <a:gd name="T11" fmla="*/ 11 h 34"/>
                <a:gd name="T12" fmla="*/ 0 w 34"/>
                <a:gd name="T13" fmla="*/ 18 h 34"/>
                <a:gd name="T14" fmla="*/ 0 w 34"/>
                <a:gd name="T15" fmla="*/ 22 h 34"/>
                <a:gd name="T16" fmla="*/ 11 w 34"/>
                <a:gd name="T17" fmla="*/ 34 h 34"/>
                <a:gd name="T18" fmla="*/ 19 w 34"/>
                <a:gd name="T19" fmla="*/ 34 h 34"/>
                <a:gd name="T20" fmla="*/ 23 w 34"/>
                <a:gd name="T21" fmla="*/ 34 h 34"/>
                <a:gd name="T22" fmla="*/ 34 w 34"/>
                <a:gd name="T23" fmla="*/ 25 h 34"/>
                <a:gd name="T24" fmla="*/ 34 w 34"/>
                <a:gd name="T25" fmla="*/ 23 h 34"/>
                <a:gd name="T26" fmla="*/ 34 w 34"/>
                <a:gd name="T27" fmla="*/ 23 h 34"/>
                <a:gd name="T28" fmla="*/ 34 w 34"/>
                <a:gd name="T29" fmla="*/ 12 h 34"/>
                <a:gd name="T30" fmla="*/ 27 w 34"/>
                <a:gd name="T31" fmla="*/ 22 h 34"/>
                <a:gd name="T32" fmla="*/ 23 w 34"/>
                <a:gd name="T33" fmla="*/ 26 h 34"/>
                <a:gd name="T34" fmla="*/ 12 w 34"/>
                <a:gd name="T35" fmla="*/ 26 h 34"/>
                <a:gd name="T36" fmla="*/ 8 w 34"/>
                <a:gd name="T37" fmla="*/ 22 h 34"/>
                <a:gd name="T38" fmla="*/ 8 w 34"/>
                <a:gd name="T39" fmla="*/ 12 h 34"/>
                <a:gd name="T40" fmla="*/ 12 w 34"/>
                <a:gd name="T41" fmla="*/ 8 h 34"/>
                <a:gd name="T42" fmla="*/ 23 w 34"/>
                <a:gd name="T43" fmla="*/ 8 h 34"/>
                <a:gd name="T44" fmla="*/ 27 w 34"/>
                <a:gd name="T45" fmla="*/ 12 h 34"/>
                <a:gd name="T46" fmla="*/ 27 w 34"/>
                <a:gd name="T47"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4">
                  <a:moveTo>
                    <a:pt x="34" y="12"/>
                  </a:moveTo>
                  <a:cubicBezTo>
                    <a:pt x="34" y="5"/>
                    <a:pt x="30" y="0"/>
                    <a:pt x="24" y="0"/>
                  </a:cubicBezTo>
                  <a:cubicBezTo>
                    <a:pt x="22" y="0"/>
                    <a:pt x="21" y="0"/>
                    <a:pt x="20" y="0"/>
                  </a:cubicBezTo>
                  <a:cubicBezTo>
                    <a:pt x="19" y="0"/>
                    <a:pt x="17" y="0"/>
                    <a:pt x="16" y="0"/>
                  </a:cubicBezTo>
                  <a:cubicBezTo>
                    <a:pt x="15" y="0"/>
                    <a:pt x="13" y="0"/>
                    <a:pt x="12" y="0"/>
                  </a:cubicBezTo>
                  <a:cubicBezTo>
                    <a:pt x="5" y="0"/>
                    <a:pt x="1" y="4"/>
                    <a:pt x="0" y="11"/>
                  </a:cubicBezTo>
                  <a:cubicBezTo>
                    <a:pt x="0" y="13"/>
                    <a:pt x="0" y="15"/>
                    <a:pt x="0" y="18"/>
                  </a:cubicBezTo>
                  <a:cubicBezTo>
                    <a:pt x="0" y="19"/>
                    <a:pt x="0" y="21"/>
                    <a:pt x="0" y="22"/>
                  </a:cubicBezTo>
                  <a:cubicBezTo>
                    <a:pt x="0" y="29"/>
                    <a:pt x="4" y="33"/>
                    <a:pt x="11" y="34"/>
                  </a:cubicBezTo>
                  <a:cubicBezTo>
                    <a:pt x="14" y="34"/>
                    <a:pt x="16" y="34"/>
                    <a:pt x="19" y="34"/>
                  </a:cubicBezTo>
                  <a:cubicBezTo>
                    <a:pt x="20" y="34"/>
                    <a:pt x="21" y="34"/>
                    <a:pt x="23" y="34"/>
                  </a:cubicBezTo>
                  <a:cubicBezTo>
                    <a:pt x="29" y="34"/>
                    <a:pt x="33" y="31"/>
                    <a:pt x="34" y="25"/>
                  </a:cubicBezTo>
                  <a:cubicBezTo>
                    <a:pt x="34" y="24"/>
                    <a:pt x="34" y="24"/>
                    <a:pt x="34" y="23"/>
                  </a:cubicBezTo>
                  <a:cubicBezTo>
                    <a:pt x="34" y="23"/>
                    <a:pt x="34" y="23"/>
                    <a:pt x="34" y="23"/>
                  </a:cubicBezTo>
                  <a:lnTo>
                    <a:pt x="34" y="12"/>
                  </a:lnTo>
                  <a:close/>
                  <a:moveTo>
                    <a:pt x="27" y="22"/>
                  </a:moveTo>
                  <a:cubicBezTo>
                    <a:pt x="27" y="24"/>
                    <a:pt x="25" y="26"/>
                    <a:pt x="23" y="26"/>
                  </a:cubicBezTo>
                  <a:cubicBezTo>
                    <a:pt x="12" y="26"/>
                    <a:pt x="12" y="26"/>
                    <a:pt x="12" y="26"/>
                  </a:cubicBezTo>
                  <a:cubicBezTo>
                    <a:pt x="10" y="26"/>
                    <a:pt x="8" y="24"/>
                    <a:pt x="8" y="22"/>
                  </a:cubicBezTo>
                  <a:cubicBezTo>
                    <a:pt x="8" y="12"/>
                    <a:pt x="8" y="12"/>
                    <a:pt x="8" y="12"/>
                  </a:cubicBezTo>
                  <a:cubicBezTo>
                    <a:pt x="8" y="9"/>
                    <a:pt x="10" y="8"/>
                    <a:pt x="12" y="8"/>
                  </a:cubicBezTo>
                  <a:cubicBezTo>
                    <a:pt x="23" y="8"/>
                    <a:pt x="23" y="8"/>
                    <a:pt x="23" y="8"/>
                  </a:cubicBezTo>
                  <a:cubicBezTo>
                    <a:pt x="25" y="8"/>
                    <a:pt x="27" y="9"/>
                    <a:pt x="27" y="12"/>
                  </a:cubicBezTo>
                  <a:lnTo>
                    <a:pt x="27" y="2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1835" dirty="0">
                <a:solidFill>
                  <a:schemeClr val="tx2"/>
                </a:solidFill>
              </a:endParaRPr>
            </a:p>
          </p:txBody>
        </p:sp>
        <p:sp>
          <p:nvSpPr>
            <p:cNvPr id="56" name="Freeform 26">
              <a:extLst>
                <a:ext uri="{FF2B5EF4-FFF2-40B4-BE49-F238E27FC236}">
                  <a16:creationId xmlns:a16="http://schemas.microsoft.com/office/drawing/2014/main" id="{374991CE-31D7-4905-A68B-3380F2AE656A}"/>
                </a:ext>
              </a:extLst>
            </p:cNvPr>
            <p:cNvSpPr>
              <a:spLocks noEditPoints="1"/>
            </p:cNvSpPr>
            <p:nvPr/>
          </p:nvSpPr>
          <p:spPr bwMode="auto">
            <a:xfrm>
              <a:off x="1708150" y="382790"/>
              <a:ext cx="87313" cy="88900"/>
            </a:xfrm>
            <a:custGeom>
              <a:avLst/>
              <a:gdLst>
                <a:gd name="T0" fmla="*/ 0 w 34"/>
                <a:gd name="T1" fmla="*/ 23 h 35"/>
                <a:gd name="T2" fmla="*/ 11 w 34"/>
                <a:gd name="T3" fmla="*/ 35 h 35"/>
                <a:gd name="T4" fmla="*/ 19 w 34"/>
                <a:gd name="T5" fmla="*/ 35 h 35"/>
                <a:gd name="T6" fmla="*/ 23 w 34"/>
                <a:gd name="T7" fmla="*/ 35 h 35"/>
                <a:gd name="T8" fmla="*/ 34 w 34"/>
                <a:gd name="T9" fmla="*/ 26 h 35"/>
                <a:gd name="T10" fmla="*/ 34 w 34"/>
                <a:gd name="T11" fmla="*/ 24 h 35"/>
                <a:gd name="T12" fmla="*/ 34 w 34"/>
                <a:gd name="T13" fmla="*/ 23 h 35"/>
                <a:gd name="T14" fmla="*/ 34 w 34"/>
                <a:gd name="T15" fmla="*/ 12 h 35"/>
                <a:gd name="T16" fmla="*/ 24 w 34"/>
                <a:gd name="T17" fmla="*/ 0 h 35"/>
                <a:gd name="T18" fmla="*/ 20 w 34"/>
                <a:gd name="T19" fmla="*/ 0 h 35"/>
                <a:gd name="T20" fmla="*/ 16 w 34"/>
                <a:gd name="T21" fmla="*/ 0 h 35"/>
                <a:gd name="T22" fmla="*/ 12 w 34"/>
                <a:gd name="T23" fmla="*/ 0 h 35"/>
                <a:gd name="T24" fmla="*/ 0 w 34"/>
                <a:gd name="T25" fmla="*/ 11 h 35"/>
                <a:gd name="T26" fmla="*/ 0 w 34"/>
                <a:gd name="T27" fmla="*/ 19 h 35"/>
                <a:gd name="T28" fmla="*/ 0 w 34"/>
                <a:gd name="T29" fmla="*/ 23 h 35"/>
                <a:gd name="T30" fmla="*/ 8 w 34"/>
                <a:gd name="T31" fmla="*/ 12 h 35"/>
                <a:gd name="T32" fmla="*/ 12 w 34"/>
                <a:gd name="T33" fmla="*/ 8 h 35"/>
                <a:gd name="T34" fmla="*/ 23 w 34"/>
                <a:gd name="T35" fmla="*/ 8 h 35"/>
                <a:gd name="T36" fmla="*/ 27 w 34"/>
                <a:gd name="T37" fmla="*/ 12 h 35"/>
                <a:gd name="T38" fmla="*/ 27 w 34"/>
                <a:gd name="T39" fmla="*/ 23 h 35"/>
                <a:gd name="T40" fmla="*/ 23 w 34"/>
                <a:gd name="T41" fmla="*/ 27 h 35"/>
                <a:gd name="T42" fmla="*/ 12 w 34"/>
                <a:gd name="T43" fmla="*/ 27 h 35"/>
                <a:gd name="T44" fmla="*/ 8 w 34"/>
                <a:gd name="T45" fmla="*/ 23 h 35"/>
                <a:gd name="T46" fmla="*/ 8 w 34"/>
                <a:gd name="T4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5">
                  <a:moveTo>
                    <a:pt x="0" y="23"/>
                  </a:moveTo>
                  <a:cubicBezTo>
                    <a:pt x="0" y="30"/>
                    <a:pt x="4" y="34"/>
                    <a:pt x="11" y="35"/>
                  </a:cubicBezTo>
                  <a:cubicBezTo>
                    <a:pt x="14" y="35"/>
                    <a:pt x="16" y="35"/>
                    <a:pt x="19" y="35"/>
                  </a:cubicBezTo>
                  <a:cubicBezTo>
                    <a:pt x="20" y="35"/>
                    <a:pt x="21" y="35"/>
                    <a:pt x="23" y="35"/>
                  </a:cubicBezTo>
                  <a:cubicBezTo>
                    <a:pt x="29" y="35"/>
                    <a:pt x="33" y="31"/>
                    <a:pt x="34" y="26"/>
                  </a:cubicBezTo>
                  <a:cubicBezTo>
                    <a:pt x="34" y="25"/>
                    <a:pt x="34" y="25"/>
                    <a:pt x="34" y="24"/>
                  </a:cubicBezTo>
                  <a:cubicBezTo>
                    <a:pt x="34" y="24"/>
                    <a:pt x="34" y="24"/>
                    <a:pt x="34" y="23"/>
                  </a:cubicBezTo>
                  <a:cubicBezTo>
                    <a:pt x="34" y="12"/>
                    <a:pt x="34" y="12"/>
                    <a:pt x="34" y="12"/>
                  </a:cubicBezTo>
                  <a:cubicBezTo>
                    <a:pt x="34" y="5"/>
                    <a:pt x="30" y="1"/>
                    <a:pt x="24" y="0"/>
                  </a:cubicBezTo>
                  <a:cubicBezTo>
                    <a:pt x="22" y="0"/>
                    <a:pt x="21" y="0"/>
                    <a:pt x="20" y="0"/>
                  </a:cubicBezTo>
                  <a:cubicBezTo>
                    <a:pt x="19" y="0"/>
                    <a:pt x="17" y="0"/>
                    <a:pt x="16" y="0"/>
                  </a:cubicBezTo>
                  <a:cubicBezTo>
                    <a:pt x="15" y="0"/>
                    <a:pt x="13" y="0"/>
                    <a:pt x="12" y="0"/>
                  </a:cubicBezTo>
                  <a:cubicBezTo>
                    <a:pt x="5" y="0"/>
                    <a:pt x="1" y="5"/>
                    <a:pt x="0" y="11"/>
                  </a:cubicBezTo>
                  <a:cubicBezTo>
                    <a:pt x="0" y="14"/>
                    <a:pt x="0" y="16"/>
                    <a:pt x="0" y="19"/>
                  </a:cubicBezTo>
                  <a:cubicBezTo>
                    <a:pt x="0" y="20"/>
                    <a:pt x="0" y="21"/>
                    <a:pt x="0" y="23"/>
                  </a:cubicBezTo>
                  <a:close/>
                  <a:moveTo>
                    <a:pt x="8" y="12"/>
                  </a:moveTo>
                  <a:cubicBezTo>
                    <a:pt x="8" y="10"/>
                    <a:pt x="10" y="8"/>
                    <a:pt x="12" y="8"/>
                  </a:cubicBezTo>
                  <a:cubicBezTo>
                    <a:pt x="23" y="8"/>
                    <a:pt x="23" y="8"/>
                    <a:pt x="23" y="8"/>
                  </a:cubicBezTo>
                  <a:cubicBezTo>
                    <a:pt x="25" y="8"/>
                    <a:pt x="27" y="10"/>
                    <a:pt x="27" y="12"/>
                  </a:cubicBezTo>
                  <a:cubicBezTo>
                    <a:pt x="27" y="23"/>
                    <a:pt x="27" y="23"/>
                    <a:pt x="27" y="23"/>
                  </a:cubicBezTo>
                  <a:cubicBezTo>
                    <a:pt x="27" y="25"/>
                    <a:pt x="25" y="27"/>
                    <a:pt x="23" y="27"/>
                  </a:cubicBezTo>
                  <a:cubicBezTo>
                    <a:pt x="12" y="27"/>
                    <a:pt x="12" y="27"/>
                    <a:pt x="12" y="27"/>
                  </a:cubicBezTo>
                  <a:cubicBezTo>
                    <a:pt x="10" y="27"/>
                    <a:pt x="8" y="25"/>
                    <a:pt x="8" y="23"/>
                  </a:cubicBezTo>
                  <a:lnTo>
                    <a:pt x="8" y="1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1835" dirty="0">
                <a:solidFill>
                  <a:schemeClr val="tx2"/>
                </a:solidFill>
              </a:endParaRPr>
            </a:p>
          </p:txBody>
        </p:sp>
      </p:grpSp>
      <p:sp>
        <p:nvSpPr>
          <p:cNvPr id="57" name="Group">
            <a:extLst>
              <a:ext uri="{FF2B5EF4-FFF2-40B4-BE49-F238E27FC236}">
                <a16:creationId xmlns:a16="http://schemas.microsoft.com/office/drawing/2014/main" id="{DFC53097-F082-4F1F-B224-CF90D16BAE05}"/>
              </a:ext>
            </a:extLst>
          </p:cNvPr>
          <p:cNvSpPr>
            <a:spLocks noChangeAspect="1" noEditPoints="1"/>
          </p:cNvSpPr>
          <p:nvPr>
            <p:custDataLst>
              <p:tags r:id="rId4"/>
            </p:custDataLst>
          </p:nvPr>
        </p:nvSpPr>
        <p:spPr bwMode="auto">
          <a:xfrm>
            <a:off x="8484517" y="3985842"/>
            <a:ext cx="972107" cy="548640"/>
          </a:xfrm>
          <a:custGeom>
            <a:avLst/>
            <a:gdLst>
              <a:gd name="T0" fmla="*/ 307 w 369"/>
              <a:gd name="T1" fmla="*/ 2 h 192"/>
              <a:gd name="T2" fmla="*/ 361 w 369"/>
              <a:gd name="T3" fmla="*/ 109 h 192"/>
              <a:gd name="T4" fmla="*/ 357 w 369"/>
              <a:gd name="T5" fmla="*/ 116 h 192"/>
              <a:gd name="T6" fmla="*/ 265 w 369"/>
              <a:gd name="T7" fmla="*/ 32 h 192"/>
              <a:gd name="T8" fmla="*/ 252 w 369"/>
              <a:gd name="T9" fmla="*/ 118 h 192"/>
              <a:gd name="T10" fmla="*/ 345 w 369"/>
              <a:gd name="T11" fmla="*/ 119 h 192"/>
              <a:gd name="T12" fmla="*/ 269 w 369"/>
              <a:gd name="T13" fmla="*/ 167 h 192"/>
              <a:gd name="T14" fmla="*/ 233 w 369"/>
              <a:gd name="T15" fmla="*/ 192 h 192"/>
              <a:gd name="T16" fmla="*/ 92 w 369"/>
              <a:gd name="T17" fmla="*/ 167 h 192"/>
              <a:gd name="T18" fmla="*/ 73 w 369"/>
              <a:gd name="T19" fmla="*/ 167 h 192"/>
              <a:gd name="T20" fmla="*/ 6 w 369"/>
              <a:gd name="T21" fmla="*/ 165 h 192"/>
              <a:gd name="T22" fmla="*/ 61 w 369"/>
              <a:gd name="T23" fmla="*/ 105 h 192"/>
              <a:gd name="T24" fmla="*/ 69 w 369"/>
              <a:gd name="T25" fmla="*/ 105 h 192"/>
              <a:gd name="T26" fmla="*/ 39 w 369"/>
              <a:gd name="T27" fmla="*/ 62 h 192"/>
              <a:gd name="T28" fmla="*/ 55 w 369"/>
              <a:gd name="T29" fmla="*/ 13 h 192"/>
              <a:gd name="T30" fmla="*/ 125 w 369"/>
              <a:gd name="T31" fmla="*/ 63 h 192"/>
              <a:gd name="T32" fmla="*/ 96 w 369"/>
              <a:gd name="T33" fmla="*/ 105 h 192"/>
              <a:gd name="T34" fmla="*/ 103 w 369"/>
              <a:gd name="T35" fmla="*/ 105 h 192"/>
              <a:gd name="T36" fmla="*/ 142 w 369"/>
              <a:gd name="T37" fmla="*/ 88 h 192"/>
              <a:gd name="T38" fmla="*/ 243 w 369"/>
              <a:gd name="T39" fmla="*/ 52 h 192"/>
              <a:gd name="T40" fmla="*/ 285 w 369"/>
              <a:gd name="T41" fmla="*/ 119 h 192"/>
              <a:gd name="T42" fmla="*/ 329 w 369"/>
              <a:gd name="T43" fmla="*/ 119 h 192"/>
              <a:gd name="T44" fmla="*/ 64 w 369"/>
              <a:gd name="T45" fmla="*/ 160 h 192"/>
              <a:gd name="T46" fmla="*/ 46 w 369"/>
              <a:gd name="T47" fmla="*/ 51 h 192"/>
              <a:gd name="T48" fmla="*/ 74 w 369"/>
              <a:gd name="T49" fmla="*/ 44 h 192"/>
              <a:gd name="T50" fmla="*/ 101 w 369"/>
              <a:gd name="T51" fmla="*/ 43 h 192"/>
              <a:gd name="T52" fmla="*/ 120 w 369"/>
              <a:gd name="T53" fmla="*/ 30 h 192"/>
              <a:gd name="T54" fmla="*/ 46 w 369"/>
              <a:gd name="T55" fmla="*/ 25 h 192"/>
              <a:gd name="T56" fmla="*/ 82 w 369"/>
              <a:gd name="T57" fmla="*/ 100 h 192"/>
              <a:gd name="T58" fmla="*/ 88 w 369"/>
              <a:gd name="T59" fmla="*/ 55 h 192"/>
              <a:gd name="T60" fmla="*/ 51 w 369"/>
              <a:gd name="T61" fmla="*/ 58 h 192"/>
              <a:gd name="T62" fmla="*/ 78 w 369"/>
              <a:gd name="T63" fmla="*/ 160 h 192"/>
              <a:gd name="T64" fmla="*/ 135 w 369"/>
              <a:gd name="T65" fmla="*/ 160 h 192"/>
              <a:gd name="T66" fmla="*/ 195 w 369"/>
              <a:gd name="T67" fmla="*/ 158 h 192"/>
              <a:gd name="T68" fmla="*/ 246 w 369"/>
              <a:gd name="T69" fmla="*/ 148 h 192"/>
              <a:gd name="T70" fmla="*/ 245 w 369"/>
              <a:gd name="T71" fmla="*/ 141 h 192"/>
              <a:gd name="T72" fmla="*/ 153 w 369"/>
              <a:gd name="T73" fmla="*/ 57 h 192"/>
              <a:gd name="T74" fmla="*/ 139 w 369"/>
              <a:gd name="T75" fmla="*/ 143 h 192"/>
              <a:gd name="T76" fmla="*/ 147 w 369"/>
              <a:gd name="T77" fmla="*/ 130 h 192"/>
              <a:gd name="T78" fmla="*/ 135 w 369"/>
              <a:gd name="T79" fmla="*/ 160 h 192"/>
              <a:gd name="T80" fmla="*/ 233 w 369"/>
              <a:gd name="T81" fmla="*/ 152 h 192"/>
              <a:gd name="T82" fmla="*/ 156 w 369"/>
              <a:gd name="T83" fmla="*/ 152 h 192"/>
              <a:gd name="T84" fmla="*/ 233 w 369"/>
              <a:gd name="T85" fmla="*/ 184 h 192"/>
              <a:gd name="T86" fmla="*/ 360 w 369"/>
              <a:gd name="T87" fmla="*/ 142 h 192"/>
              <a:gd name="T88" fmla="*/ 283 w 369"/>
              <a:gd name="T89" fmla="*/ 127 h 192"/>
              <a:gd name="T90" fmla="*/ 254 w 369"/>
              <a:gd name="T91" fmla="*/ 142 h 192"/>
              <a:gd name="T92" fmla="*/ 360 w 369"/>
              <a:gd name="T93" fmla="*/ 144 h 192"/>
              <a:gd name="T94" fmla="*/ 342 w 369"/>
              <a:gd name="T95" fmla="*/ 52 h 192"/>
              <a:gd name="T96" fmla="*/ 282 w 369"/>
              <a:gd name="T97" fmla="*/ 94 h 192"/>
              <a:gd name="T98" fmla="*/ 281 w 369"/>
              <a:gd name="T99" fmla="*/ 53 h 192"/>
              <a:gd name="T100" fmla="*/ 304 w 369"/>
              <a:gd name="T101" fmla="*/ 53 h 192"/>
              <a:gd name="T102" fmla="*/ 342 w 369"/>
              <a:gd name="T103" fmla="*/ 47 h 192"/>
              <a:gd name="T104" fmla="*/ 307 w 369"/>
              <a:gd name="T105" fmla="*/ 64 h 192"/>
              <a:gd name="T106" fmla="*/ 289 w 369"/>
              <a:gd name="T107" fmla="*/ 90 h 192"/>
              <a:gd name="T108" fmla="*/ 170 w 369"/>
              <a:gd name="T109" fmla="*/ 119 h 192"/>
              <a:gd name="T110" fmla="*/ 169 w 369"/>
              <a:gd name="T111" fmla="*/ 78 h 192"/>
              <a:gd name="T112" fmla="*/ 192 w 369"/>
              <a:gd name="T113" fmla="*/ 78 h 192"/>
              <a:gd name="T114" fmla="*/ 230 w 369"/>
              <a:gd name="T115" fmla="*/ 72 h 192"/>
              <a:gd name="T116" fmla="*/ 217 w 369"/>
              <a:gd name="T117" fmla="*/ 127 h 192"/>
              <a:gd name="T118" fmla="*/ 168 w 369"/>
              <a:gd name="T119" fmla="*/ 87 h 192"/>
              <a:gd name="T120" fmla="*/ 221 w 369"/>
              <a:gd name="T121" fmla="*/ 88 h 192"/>
              <a:gd name="T122" fmla="*/ 188 w 369"/>
              <a:gd name="T123" fmla="*/ 9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192">
                <a:moveTo>
                  <a:pt x="253" y="109"/>
                </a:moveTo>
                <a:cubicBezTo>
                  <a:pt x="260" y="106"/>
                  <a:pt x="270" y="102"/>
                  <a:pt x="254" y="63"/>
                </a:cubicBezTo>
                <a:cubicBezTo>
                  <a:pt x="250" y="53"/>
                  <a:pt x="251" y="39"/>
                  <a:pt x="259" y="28"/>
                </a:cubicBezTo>
                <a:cubicBezTo>
                  <a:pt x="264" y="19"/>
                  <a:pt x="278" y="4"/>
                  <a:pt x="307" y="2"/>
                </a:cubicBezTo>
                <a:cubicBezTo>
                  <a:pt x="307" y="2"/>
                  <a:pt x="307" y="2"/>
                  <a:pt x="307" y="2"/>
                </a:cubicBezTo>
                <a:cubicBezTo>
                  <a:pt x="337" y="4"/>
                  <a:pt x="350" y="19"/>
                  <a:pt x="356" y="28"/>
                </a:cubicBezTo>
                <a:cubicBezTo>
                  <a:pt x="363" y="39"/>
                  <a:pt x="364" y="53"/>
                  <a:pt x="360" y="63"/>
                </a:cubicBezTo>
                <a:cubicBezTo>
                  <a:pt x="344" y="102"/>
                  <a:pt x="354" y="106"/>
                  <a:pt x="361" y="109"/>
                </a:cubicBezTo>
                <a:cubicBezTo>
                  <a:pt x="362" y="109"/>
                  <a:pt x="364" y="110"/>
                  <a:pt x="365" y="111"/>
                </a:cubicBezTo>
                <a:cubicBezTo>
                  <a:pt x="367" y="112"/>
                  <a:pt x="367" y="115"/>
                  <a:pt x="366" y="117"/>
                </a:cubicBezTo>
                <a:cubicBezTo>
                  <a:pt x="364" y="118"/>
                  <a:pt x="362" y="119"/>
                  <a:pt x="360" y="117"/>
                </a:cubicBezTo>
                <a:cubicBezTo>
                  <a:pt x="360" y="117"/>
                  <a:pt x="359" y="117"/>
                  <a:pt x="357" y="116"/>
                </a:cubicBezTo>
                <a:cubicBezTo>
                  <a:pt x="345" y="111"/>
                  <a:pt x="336" y="100"/>
                  <a:pt x="353" y="60"/>
                </a:cubicBezTo>
                <a:cubicBezTo>
                  <a:pt x="356" y="52"/>
                  <a:pt x="354" y="41"/>
                  <a:pt x="349" y="32"/>
                </a:cubicBezTo>
                <a:cubicBezTo>
                  <a:pt x="341" y="19"/>
                  <a:pt x="326" y="11"/>
                  <a:pt x="307" y="10"/>
                </a:cubicBezTo>
                <a:cubicBezTo>
                  <a:pt x="288" y="11"/>
                  <a:pt x="273" y="19"/>
                  <a:pt x="265" y="32"/>
                </a:cubicBezTo>
                <a:cubicBezTo>
                  <a:pt x="260" y="41"/>
                  <a:pt x="258" y="52"/>
                  <a:pt x="261" y="60"/>
                </a:cubicBezTo>
                <a:cubicBezTo>
                  <a:pt x="278" y="100"/>
                  <a:pt x="269" y="111"/>
                  <a:pt x="257" y="116"/>
                </a:cubicBezTo>
                <a:cubicBezTo>
                  <a:pt x="256" y="117"/>
                  <a:pt x="255" y="117"/>
                  <a:pt x="254" y="117"/>
                </a:cubicBezTo>
                <a:cubicBezTo>
                  <a:pt x="253" y="118"/>
                  <a:pt x="253" y="118"/>
                  <a:pt x="252" y="118"/>
                </a:cubicBezTo>
                <a:cubicBezTo>
                  <a:pt x="250" y="118"/>
                  <a:pt x="249" y="118"/>
                  <a:pt x="248" y="117"/>
                </a:cubicBezTo>
                <a:cubicBezTo>
                  <a:pt x="247" y="115"/>
                  <a:pt x="247" y="112"/>
                  <a:pt x="249" y="111"/>
                </a:cubicBezTo>
                <a:cubicBezTo>
                  <a:pt x="250" y="110"/>
                  <a:pt x="252" y="109"/>
                  <a:pt x="253" y="109"/>
                </a:cubicBezTo>
                <a:close/>
                <a:moveTo>
                  <a:pt x="345" y="119"/>
                </a:moveTo>
                <a:cubicBezTo>
                  <a:pt x="358" y="119"/>
                  <a:pt x="369" y="129"/>
                  <a:pt x="369" y="142"/>
                </a:cubicBezTo>
                <a:cubicBezTo>
                  <a:pt x="369" y="142"/>
                  <a:pt x="369" y="142"/>
                  <a:pt x="369" y="144"/>
                </a:cubicBezTo>
                <a:cubicBezTo>
                  <a:pt x="369" y="157"/>
                  <a:pt x="358" y="167"/>
                  <a:pt x="345" y="167"/>
                </a:cubicBezTo>
                <a:cubicBezTo>
                  <a:pt x="345" y="167"/>
                  <a:pt x="345" y="167"/>
                  <a:pt x="269" y="167"/>
                </a:cubicBezTo>
                <a:cubicBezTo>
                  <a:pt x="264" y="167"/>
                  <a:pt x="260" y="166"/>
                  <a:pt x="256" y="163"/>
                </a:cubicBezTo>
                <a:cubicBezTo>
                  <a:pt x="256" y="164"/>
                  <a:pt x="256" y="166"/>
                  <a:pt x="256" y="167"/>
                </a:cubicBezTo>
                <a:cubicBezTo>
                  <a:pt x="256" y="167"/>
                  <a:pt x="256" y="167"/>
                  <a:pt x="256" y="169"/>
                </a:cubicBezTo>
                <a:cubicBezTo>
                  <a:pt x="256" y="182"/>
                  <a:pt x="246" y="192"/>
                  <a:pt x="233" y="192"/>
                </a:cubicBezTo>
                <a:cubicBezTo>
                  <a:pt x="233" y="192"/>
                  <a:pt x="233" y="192"/>
                  <a:pt x="156" y="192"/>
                </a:cubicBezTo>
                <a:cubicBezTo>
                  <a:pt x="144" y="192"/>
                  <a:pt x="133" y="182"/>
                  <a:pt x="133" y="169"/>
                </a:cubicBezTo>
                <a:cubicBezTo>
                  <a:pt x="133" y="169"/>
                  <a:pt x="133" y="169"/>
                  <a:pt x="133" y="167"/>
                </a:cubicBezTo>
                <a:cubicBezTo>
                  <a:pt x="133" y="167"/>
                  <a:pt x="133" y="167"/>
                  <a:pt x="92" y="167"/>
                </a:cubicBezTo>
                <a:cubicBezTo>
                  <a:pt x="92" y="167"/>
                  <a:pt x="92" y="167"/>
                  <a:pt x="92" y="167"/>
                </a:cubicBezTo>
                <a:cubicBezTo>
                  <a:pt x="92" y="167"/>
                  <a:pt x="92" y="167"/>
                  <a:pt x="92" y="167"/>
                </a:cubicBezTo>
                <a:cubicBezTo>
                  <a:pt x="92" y="167"/>
                  <a:pt x="92" y="167"/>
                  <a:pt x="73" y="167"/>
                </a:cubicBezTo>
                <a:cubicBezTo>
                  <a:pt x="73" y="167"/>
                  <a:pt x="73" y="167"/>
                  <a:pt x="73" y="167"/>
                </a:cubicBezTo>
                <a:cubicBezTo>
                  <a:pt x="73" y="167"/>
                  <a:pt x="73" y="167"/>
                  <a:pt x="72" y="167"/>
                </a:cubicBezTo>
                <a:cubicBezTo>
                  <a:pt x="72" y="167"/>
                  <a:pt x="72" y="167"/>
                  <a:pt x="72" y="167"/>
                </a:cubicBezTo>
                <a:cubicBezTo>
                  <a:pt x="72" y="167"/>
                  <a:pt x="72" y="167"/>
                  <a:pt x="10" y="167"/>
                </a:cubicBezTo>
                <a:cubicBezTo>
                  <a:pt x="8" y="167"/>
                  <a:pt x="7" y="167"/>
                  <a:pt x="6" y="165"/>
                </a:cubicBezTo>
                <a:cubicBezTo>
                  <a:pt x="0" y="155"/>
                  <a:pt x="4" y="132"/>
                  <a:pt x="14" y="122"/>
                </a:cubicBezTo>
                <a:cubicBezTo>
                  <a:pt x="23" y="112"/>
                  <a:pt x="53" y="102"/>
                  <a:pt x="57" y="101"/>
                </a:cubicBezTo>
                <a:cubicBezTo>
                  <a:pt x="58" y="101"/>
                  <a:pt x="59" y="101"/>
                  <a:pt x="60" y="102"/>
                </a:cubicBezTo>
                <a:cubicBezTo>
                  <a:pt x="61" y="103"/>
                  <a:pt x="62" y="104"/>
                  <a:pt x="61" y="105"/>
                </a:cubicBezTo>
                <a:cubicBezTo>
                  <a:pt x="61" y="106"/>
                  <a:pt x="58" y="140"/>
                  <a:pt x="70" y="156"/>
                </a:cubicBezTo>
                <a:cubicBezTo>
                  <a:pt x="70" y="156"/>
                  <a:pt x="70" y="156"/>
                  <a:pt x="78" y="120"/>
                </a:cubicBezTo>
                <a:cubicBezTo>
                  <a:pt x="78" y="120"/>
                  <a:pt x="78" y="120"/>
                  <a:pt x="70" y="107"/>
                </a:cubicBezTo>
                <a:cubicBezTo>
                  <a:pt x="69" y="106"/>
                  <a:pt x="69" y="106"/>
                  <a:pt x="69" y="105"/>
                </a:cubicBezTo>
                <a:cubicBezTo>
                  <a:pt x="57" y="99"/>
                  <a:pt x="47" y="85"/>
                  <a:pt x="44" y="68"/>
                </a:cubicBezTo>
                <a:cubicBezTo>
                  <a:pt x="43" y="69"/>
                  <a:pt x="42" y="69"/>
                  <a:pt x="40" y="69"/>
                </a:cubicBezTo>
                <a:cubicBezTo>
                  <a:pt x="38" y="68"/>
                  <a:pt x="37" y="66"/>
                  <a:pt x="38" y="64"/>
                </a:cubicBezTo>
                <a:cubicBezTo>
                  <a:pt x="38" y="64"/>
                  <a:pt x="38" y="63"/>
                  <a:pt x="39" y="62"/>
                </a:cubicBezTo>
                <a:cubicBezTo>
                  <a:pt x="40" y="55"/>
                  <a:pt x="37" y="40"/>
                  <a:pt x="36" y="36"/>
                </a:cubicBezTo>
                <a:cubicBezTo>
                  <a:pt x="35" y="32"/>
                  <a:pt x="36" y="25"/>
                  <a:pt x="39" y="21"/>
                </a:cubicBezTo>
                <a:cubicBezTo>
                  <a:pt x="41" y="18"/>
                  <a:pt x="44" y="16"/>
                  <a:pt x="48" y="16"/>
                </a:cubicBezTo>
                <a:cubicBezTo>
                  <a:pt x="50" y="16"/>
                  <a:pt x="52" y="14"/>
                  <a:pt x="55" y="13"/>
                </a:cubicBezTo>
                <a:cubicBezTo>
                  <a:pt x="62" y="9"/>
                  <a:pt x="70" y="3"/>
                  <a:pt x="84" y="2"/>
                </a:cubicBezTo>
                <a:cubicBezTo>
                  <a:pt x="101" y="0"/>
                  <a:pt x="119" y="14"/>
                  <a:pt x="126" y="27"/>
                </a:cubicBezTo>
                <a:cubicBezTo>
                  <a:pt x="130" y="34"/>
                  <a:pt x="129" y="39"/>
                  <a:pt x="128" y="41"/>
                </a:cubicBezTo>
                <a:cubicBezTo>
                  <a:pt x="124" y="48"/>
                  <a:pt x="125" y="59"/>
                  <a:pt x="125" y="63"/>
                </a:cubicBezTo>
                <a:cubicBezTo>
                  <a:pt x="126" y="65"/>
                  <a:pt x="126" y="67"/>
                  <a:pt x="124" y="68"/>
                </a:cubicBezTo>
                <a:cubicBezTo>
                  <a:pt x="124" y="69"/>
                  <a:pt x="123" y="69"/>
                  <a:pt x="122" y="69"/>
                </a:cubicBezTo>
                <a:cubicBezTo>
                  <a:pt x="121" y="69"/>
                  <a:pt x="121" y="70"/>
                  <a:pt x="120" y="70"/>
                </a:cubicBezTo>
                <a:cubicBezTo>
                  <a:pt x="116" y="87"/>
                  <a:pt x="107" y="99"/>
                  <a:pt x="96" y="105"/>
                </a:cubicBezTo>
                <a:cubicBezTo>
                  <a:pt x="96" y="106"/>
                  <a:pt x="96" y="106"/>
                  <a:pt x="95" y="107"/>
                </a:cubicBezTo>
                <a:cubicBezTo>
                  <a:pt x="95" y="107"/>
                  <a:pt x="95" y="107"/>
                  <a:pt x="87" y="120"/>
                </a:cubicBezTo>
                <a:cubicBezTo>
                  <a:pt x="87" y="120"/>
                  <a:pt x="87" y="120"/>
                  <a:pt x="94" y="156"/>
                </a:cubicBezTo>
                <a:cubicBezTo>
                  <a:pt x="104" y="142"/>
                  <a:pt x="104" y="116"/>
                  <a:pt x="103" y="105"/>
                </a:cubicBezTo>
                <a:cubicBezTo>
                  <a:pt x="103" y="104"/>
                  <a:pt x="104" y="103"/>
                  <a:pt x="105" y="102"/>
                </a:cubicBezTo>
                <a:cubicBezTo>
                  <a:pt x="106" y="101"/>
                  <a:pt x="107" y="101"/>
                  <a:pt x="108" y="101"/>
                </a:cubicBezTo>
                <a:cubicBezTo>
                  <a:pt x="111" y="102"/>
                  <a:pt x="141" y="112"/>
                  <a:pt x="150" y="121"/>
                </a:cubicBezTo>
                <a:cubicBezTo>
                  <a:pt x="151" y="115"/>
                  <a:pt x="148" y="104"/>
                  <a:pt x="142" y="88"/>
                </a:cubicBezTo>
                <a:cubicBezTo>
                  <a:pt x="137" y="78"/>
                  <a:pt x="139" y="64"/>
                  <a:pt x="146" y="52"/>
                </a:cubicBezTo>
                <a:cubicBezTo>
                  <a:pt x="152" y="44"/>
                  <a:pt x="165" y="29"/>
                  <a:pt x="195" y="27"/>
                </a:cubicBezTo>
                <a:cubicBezTo>
                  <a:pt x="195" y="27"/>
                  <a:pt x="195" y="27"/>
                  <a:pt x="195" y="27"/>
                </a:cubicBezTo>
                <a:cubicBezTo>
                  <a:pt x="224" y="29"/>
                  <a:pt x="238" y="44"/>
                  <a:pt x="243" y="52"/>
                </a:cubicBezTo>
                <a:cubicBezTo>
                  <a:pt x="250" y="64"/>
                  <a:pt x="252" y="78"/>
                  <a:pt x="248" y="88"/>
                </a:cubicBezTo>
                <a:cubicBezTo>
                  <a:pt x="232" y="125"/>
                  <a:pt x="241" y="130"/>
                  <a:pt x="248" y="133"/>
                </a:cubicBezTo>
                <a:cubicBezTo>
                  <a:pt x="251" y="125"/>
                  <a:pt x="259" y="119"/>
                  <a:pt x="269" y="119"/>
                </a:cubicBezTo>
                <a:cubicBezTo>
                  <a:pt x="269" y="119"/>
                  <a:pt x="269" y="119"/>
                  <a:pt x="285" y="119"/>
                </a:cubicBezTo>
                <a:cubicBezTo>
                  <a:pt x="287" y="119"/>
                  <a:pt x="288" y="120"/>
                  <a:pt x="289" y="121"/>
                </a:cubicBezTo>
                <a:cubicBezTo>
                  <a:pt x="293" y="129"/>
                  <a:pt x="300" y="134"/>
                  <a:pt x="307" y="134"/>
                </a:cubicBezTo>
                <a:cubicBezTo>
                  <a:pt x="315" y="134"/>
                  <a:pt x="322" y="129"/>
                  <a:pt x="325" y="121"/>
                </a:cubicBezTo>
                <a:cubicBezTo>
                  <a:pt x="326" y="120"/>
                  <a:pt x="327" y="119"/>
                  <a:pt x="329" y="119"/>
                </a:cubicBezTo>
                <a:cubicBezTo>
                  <a:pt x="329" y="119"/>
                  <a:pt x="329" y="119"/>
                  <a:pt x="345" y="119"/>
                </a:cubicBezTo>
                <a:close/>
                <a:moveTo>
                  <a:pt x="12" y="160"/>
                </a:moveTo>
                <a:cubicBezTo>
                  <a:pt x="12" y="160"/>
                  <a:pt x="12" y="160"/>
                  <a:pt x="12" y="160"/>
                </a:cubicBezTo>
                <a:cubicBezTo>
                  <a:pt x="64" y="160"/>
                  <a:pt x="64" y="160"/>
                  <a:pt x="64" y="160"/>
                </a:cubicBezTo>
                <a:cubicBezTo>
                  <a:pt x="54" y="145"/>
                  <a:pt x="53" y="121"/>
                  <a:pt x="54" y="110"/>
                </a:cubicBezTo>
                <a:cubicBezTo>
                  <a:pt x="43" y="114"/>
                  <a:pt x="25" y="121"/>
                  <a:pt x="20" y="127"/>
                </a:cubicBezTo>
                <a:cubicBezTo>
                  <a:pt x="13" y="134"/>
                  <a:pt x="9" y="151"/>
                  <a:pt x="12" y="160"/>
                </a:cubicBezTo>
                <a:close/>
                <a:moveTo>
                  <a:pt x="46" y="51"/>
                </a:moveTo>
                <a:cubicBezTo>
                  <a:pt x="47" y="51"/>
                  <a:pt x="48" y="51"/>
                  <a:pt x="49" y="51"/>
                </a:cubicBezTo>
                <a:cubicBezTo>
                  <a:pt x="51" y="51"/>
                  <a:pt x="61" y="46"/>
                  <a:pt x="62" y="43"/>
                </a:cubicBezTo>
                <a:cubicBezTo>
                  <a:pt x="63" y="41"/>
                  <a:pt x="65" y="40"/>
                  <a:pt x="67" y="40"/>
                </a:cubicBezTo>
                <a:cubicBezTo>
                  <a:pt x="69" y="40"/>
                  <a:pt x="71" y="42"/>
                  <a:pt x="74" y="44"/>
                </a:cubicBezTo>
                <a:cubicBezTo>
                  <a:pt x="77" y="46"/>
                  <a:pt x="82" y="49"/>
                  <a:pt x="85" y="48"/>
                </a:cubicBezTo>
                <a:cubicBezTo>
                  <a:pt x="88" y="47"/>
                  <a:pt x="90" y="44"/>
                  <a:pt x="91" y="43"/>
                </a:cubicBezTo>
                <a:cubicBezTo>
                  <a:pt x="93" y="41"/>
                  <a:pt x="94" y="40"/>
                  <a:pt x="96" y="40"/>
                </a:cubicBezTo>
                <a:cubicBezTo>
                  <a:pt x="98" y="40"/>
                  <a:pt x="99" y="40"/>
                  <a:pt x="101" y="43"/>
                </a:cubicBezTo>
                <a:cubicBezTo>
                  <a:pt x="102" y="44"/>
                  <a:pt x="108" y="48"/>
                  <a:pt x="111" y="50"/>
                </a:cubicBezTo>
                <a:cubicBezTo>
                  <a:pt x="114" y="52"/>
                  <a:pt x="116" y="53"/>
                  <a:pt x="117" y="54"/>
                </a:cubicBezTo>
                <a:cubicBezTo>
                  <a:pt x="117" y="48"/>
                  <a:pt x="118" y="42"/>
                  <a:pt x="121" y="37"/>
                </a:cubicBezTo>
                <a:cubicBezTo>
                  <a:pt x="122" y="36"/>
                  <a:pt x="122" y="34"/>
                  <a:pt x="120" y="30"/>
                </a:cubicBezTo>
                <a:cubicBezTo>
                  <a:pt x="115" y="21"/>
                  <a:pt x="99" y="8"/>
                  <a:pt x="85" y="10"/>
                </a:cubicBezTo>
                <a:cubicBezTo>
                  <a:pt x="73" y="11"/>
                  <a:pt x="65" y="15"/>
                  <a:pt x="59" y="19"/>
                </a:cubicBezTo>
                <a:cubicBezTo>
                  <a:pt x="55" y="21"/>
                  <a:pt x="52" y="24"/>
                  <a:pt x="48" y="24"/>
                </a:cubicBezTo>
                <a:cubicBezTo>
                  <a:pt x="47" y="24"/>
                  <a:pt x="47" y="24"/>
                  <a:pt x="46" y="25"/>
                </a:cubicBezTo>
                <a:cubicBezTo>
                  <a:pt x="44" y="28"/>
                  <a:pt x="43" y="33"/>
                  <a:pt x="44" y="34"/>
                </a:cubicBezTo>
                <a:cubicBezTo>
                  <a:pt x="44" y="37"/>
                  <a:pt x="46" y="44"/>
                  <a:pt x="46" y="51"/>
                </a:cubicBezTo>
                <a:close/>
                <a:moveTo>
                  <a:pt x="51" y="58"/>
                </a:moveTo>
                <a:cubicBezTo>
                  <a:pt x="52" y="82"/>
                  <a:pt x="65" y="100"/>
                  <a:pt x="82" y="100"/>
                </a:cubicBezTo>
                <a:cubicBezTo>
                  <a:pt x="98" y="100"/>
                  <a:pt x="112" y="83"/>
                  <a:pt x="113" y="61"/>
                </a:cubicBezTo>
                <a:cubicBezTo>
                  <a:pt x="113" y="60"/>
                  <a:pt x="110" y="58"/>
                  <a:pt x="107" y="57"/>
                </a:cubicBezTo>
                <a:cubicBezTo>
                  <a:pt x="102" y="54"/>
                  <a:pt x="98" y="51"/>
                  <a:pt x="96" y="49"/>
                </a:cubicBezTo>
                <a:cubicBezTo>
                  <a:pt x="94" y="51"/>
                  <a:pt x="92" y="53"/>
                  <a:pt x="88" y="55"/>
                </a:cubicBezTo>
                <a:cubicBezTo>
                  <a:pt x="87" y="56"/>
                  <a:pt x="85" y="56"/>
                  <a:pt x="83" y="56"/>
                </a:cubicBezTo>
                <a:cubicBezTo>
                  <a:pt x="78" y="56"/>
                  <a:pt x="74" y="53"/>
                  <a:pt x="70" y="50"/>
                </a:cubicBezTo>
                <a:cubicBezTo>
                  <a:pt x="69" y="50"/>
                  <a:pt x="68" y="49"/>
                  <a:pt x="68" y="49"/>
                </a:cubicBezTo>
                <a:cubicBezTo>
                  <a:pt x="64" y="53"/>
                  <a:pt x="56" y="57"/>
                  <a:pt x="51" y="58"/>
                </a:cubicBezTo>
                <a:cubicBezTo>
                  <a:pt x="51" y="58"/>
                  <a:pt x="51" y="58"/>
                  <a:pt x="51" y="58"/>
                </a:cubicBezTo>
                <a:cubicBezTo>
                  <a:pt x="51" y="58"/>
                  <a:pt x="51" y="58"/>
                  <a:pt x="51" y="58"/>
                </a:cubicBezTo>
                <a:close/>
                <a:moveTo>
                  <a:pt x="78" y="160"/>
                </a:moveTo>
                <a:cubicBezTo>
                  <a:pt x="78" y="160"/>
                  <a:pt x="78" y="160"/>
                  <a:pt x="78" y="160"/>
                </a:cubicBezTo>
                <a:cubicBezTo>
                  <a:pt x="87" y="160"/>
                  <a:pt x="87" y="160"/>
                  <a:pt x="87" y="160"/>
                </a:cubicBezTo>
                <a:cubicBezTo>
                  <a:pt x="87" y="160"/>
                  <a:pt x="87" y="160"/>
                  <a:pt x="82" y="135"/>
                </a:cubicBezTo>
                <a:cubicBezTo>
                  <a:pt x="82" y="135"/>
                  <a:pt x="82" y="135"/>
                  <a:pt x="78" y="160"/>
                </a:cubicBezTo>
                <a:close/>
                <a:moveTo>
                  <a:pt x="135" y="160"/>
                </a:moveTo>
                <a:cubicBezTo>
                  <a:pt x="138" y="151"/>
                  <a:pt x="146" y="144"/>
                  <a:pt x="156" y="144"/>
                </a:cubicBezTo>
                <a:cubicBezTo>
                  <a:pt x="156" y="144"/>
                  <a:pt x="156" y="144"/>
                  <a:pt x="173" y="144"/>
                </a:cubicBezTo>
                <a:cubicBezTo>
                  <a:pt x="174" y="144"/>
                  <a:pt x="176" y="145"/>
                  <a:pt x="176" y="146"/>
                </a:cubicBezTo>
                <a:cubicBezTo>
                  <a:pt x="180" y="154"/>
                  <a:pt x="187" y="158"/>
                  <a:pt x="195" y="158"/>
                </a:cubicBezTo>
                <a:cubicBezTo>
                  <a:pt x="202" y="158"/>
                  <a:pt x="209" y="154"/>
                  <a:pt x="213" y="146"/>
                </a:cubicBezTo>
                <a:cubicBezTo>
                  <a:pt x="214" y="145"/>
                  <a:pt x="215" y="144"/>
                  <a:pt x="217" y="144"/>
                </a:cubicBezTo>
                <a:cubicBezTo>
                  <a:pt x="217" y="144"/>
                  <a:pt x="217" y="144"/>
                  <a:pt x="233" y="144"/>
                </a:cubicBezTo>
                <a:cubicBezTo>
                  <a:pt x="238" y="144"/>
                  <a:pt x="242" y="145"/>
                  <a:pt x="246" y="148"/>
                </a:cubicBezTo>
                <a:cubicBezTo>
                  <a:pt x="246" y="147"/>
                  <a:pt x="246" y="145"/>
                  <a:pt x="246" y="144"/>
                </a:cubicBezTo>
                <a:cubicBezTo>
                  <a:pt x="246" y="144"/>
                  <a:pt x="246" y="144"/>
                  <a:pt x="246" y="142"/>
                </a:cubicBezTo>
                <a:cubicBezTo>
                  <a:pt x="246" y="142"/>
                  <a:pt x="246" y="142"/>
                  <a:pt x="246" y="141"/>
                </a:cubicBezTo>
                <a:cubicBezTo>
                  <a:pt x="246" y="141"/>
                  <a:pt x="245" y="141"/>
                  <a:pt x="245" y="141"/>
                </a:cubicBezTo>
                <a:cubicBezTo>
                  <a:pt x="233" y="136"/>
                  <a:pt x="224" y="125"/>
                  <a:pt x="241" y="85"/>
                </a:cubicBezTo>
                <a:cubicBezTo>
                  <a:pt x="244" y="77"/>
                  <a:pt x="242" y="66"/>
                  <a:pt x="236" y="57"/>
                </a:cubicBezTo>
                <a:cubicBezTo>
                  <a:pt x="228" y="44"/>
                  <a:pt x="214" y="36"/>
                  <a:pt x="195" y="35"/>
                </a:cubicBezTo>
                <a:cubicBezTo>
                  <a:pt x="176" y="36"/>
                  <a:pt x="161" y="44"/>
                  <a:pt x="153" y="57"/>
                </a:cubicBezTo>
                <a:cubicBezTo>
                  <a:pt x="147" y="66"/>
                  <a:pt x="146" y="77"/>
                  <a:pt x="149" y="85"/>
                </a:cubicBezTo>
                <a:cubicBezTo>
                  <a:pt x="166" y="125"/>
                  <a:pt x="157" y="136"/>
                  <a:pt x="144" y="141"/>
                </a:cubicBezTo>
                <a:cubicBezTo>
                  <a:pt x="143" y="141"/>
                  <a:pt x="142" y="142"/>
                  <a:pt x="142" y="142"/>
                </a:cubicBezTo>
                <a:cubicBezTo>
                  <a:pt x="141" y="143"/>
                  <a:pt x="140" y="143"/>
                  <a:pt x="139" y="143"/>
                </a:cubicBezTo>
                <a:cubicBezTo>
                  <a:pt x="138" y="143"/>
                  <a:pt x="137" y="143"/>
                  <a:pt x="136" y="141"/>
                </a:cubicBezTo>
                <a:cubicBezTo>
                  <a:pt x="135" y="140"/>
                  <a:pt x="135" y="137"/>
                  <a:pt x="137" y="136"/>
                </a:cubicBezTo>
                <a:cubicBezTo>
                  <a:pt x="138" y="135"/>
                  <a:pt x="140" y="134"/>
                  <a:pt x="141" y="134"/>
                </a:cubicBezTo>
                <a:cubicBezTo>
                  <a:pt x="143" y="133"/>
                  <a:pt x="145" y="132"/>
                  <a:pt x="147" y="130"/>
                </a:cubicBezTo>
                <a:cubicBezTo>
                  <a:pt x="146" y="129"/>
                  <a:pt x="146" y="128"/>
                  <a:pt x="145" y="127"/>
                </a:cubicBezTo>
                <a:cubicBezTo>
                  <a:pt x="139" y="121"/>
                  <a:pt x="122" y="114"/>
                  <a:pt x="111" y="110"/>
                </a:cubicBezTo>
                <a:cubicBezTo>
                  <a:pt x="112" y="121"/>
                  <a:pt x="111" y="145"/>
                  <a:pt x="101" y="160"/>
                </a:cubicBezTo>
                <a:cubicBezTo>
                  <a:pt x="101" y="160"/>
                  <a:pt x="101" y="160"/>
                  <a:pt x="135" y="160"/>
                </a:cubicBezTo>
                <a:close/>
                <a:moveTo>
                  <a:pt x="248" y="169"/>
                </a:moveTo>
                <a:cubicBezTo>
                  <a:pt x="248" y="169"/>
                  <a:pt x="248" y="169"/>
                  <a:pt x="248" y="169"/>
                </a:cubicBezTo>
                <a:cubicBezTo>
                  <a:pt x="248" y="167"/>
                  <a:pt x="248" y="167"/>
                  <a:pt x="248" y="167"/>
                </a:cubicBezTo>
                <a:cubicBezTo>
                  <a:pt x="248" y="159"/>
                  <a:pt x="241" y="152"/>
                  <a:pt x="233" y="152"/>
                </a:cubicBezTo>
                <a:cubicBezTo>
                  <a:pt x="233" y="152"/>
                  <a:pt x="233" y="152"/>
                  <a:pt x="219" y="152"/>
                </a:cubicBezTo>
                <a:cubicBezTo>
                  <a:pt x="214" y="161"/>
                  <a:pt x="204" y="166"/>
                  <a:pt x="195" y="166"/>
                </a:cubicBezTo>
                <a:cubicBezTo>
                  <a:pt x="185" y="166"/>
                  <a:pt x="176" y="161"/>
                  <a:pt x="170" y="152"/>
                </a:cubicBezTo>
                <a:cubicBezTo>
                  <a:pt x="170" y="152"/>
                  <a:pt x="170" y="152"/>
                  <a:pt x="156" y="152"/>
                </a:cubicBezTo>
                <a:cubicBezTo>
                  <a:pt x="148" y="152"/>
                  <a:pt x="141" y="159"/>
                  <a:pt x="141" y="167"/>
                </a:cubicBezTo>
                <a:cubicBezTo>
                  <a:pt x="141" y="167"/>
                  <a:pt x="141" y="167"/>
                  <a:pt x="141" y="169"/>
                </a:cubicBezTo>
                <a:cubicBezTo>
                  <a:pt x="141" y="177"/>
                  <a:pt x="148" y="184"/>
                  <a:pt x="156" y="184"/>
                </a:cubicBezTo>
                <a:cubicBezTo>
                  <a:pt x="156" y="184"/>
                  <a:pt x="156" y="184"/>
                  <a:pt x="233" y="184"/>
                </a:cubicBezTo>
                <a:cubicBezTo>
                  <a:pt x="241" y="184"/>
                  <a:pt x="248" y="177"/>
                  <a:pt x="248" y="169"/>
                </a:cubicBezTo>
                <a:close/>
                <a:moveTo>
                  <a:pt x="360" y="144"/>
                </a:moveTo>
                <a:cubicBezTo>
                  <a:pt x="360" y="144"/>
                  <a:pt x="360" y="144"/>
                  <a:pt x="360" y="144"/>
                </a:cubicBezTo>
                <a:cubicBezTo>
                  <a:pt x="360" y="142"/>
                  <a:pt x="360" y="142"/>
                  <a:pt x="360" y="142"/>
                </a:cubicBezTo>
                <a:cubicBezTo>
                  <a:pt x="360" y="134"/>
                  <a:pt x="354" y="127"/>
                  <a:pt x="345" y="127"/>
                </a:cubicBezTo>
                <a:cubicBezTo>
                  <a:pt x="345" y="127"/>
                  <a:pt x="345" y="127"/>
                  <a:pt x="331" y="127"/>
                </a:cubicBezTo>
                <a:cubicBezTo>
                  <a:pt x="326" y="136"/>
                  <a:pt x="317" y="142"/>
                  <a:pt x="307" y="142"/>
                </a:cubicBezTo>
                <a:cubicBezTo>
                  <a:pt x="297" y="142"/>
                  <a:pt x="288" y="136"/>
                  <a:pt x="283" y="127"/>
                </a:cubicBezTo>
                <a:cubicBezTo>
                  <a:pt x="283" y="127"/>
                  <a:pt x="283" y="127"/>
                  <a:pt x="269" y="127"/>
                </a:cubicBezTo>
                <a:cubicBezTo>
                  <a:pt x="262" y="127"/>
                  <a:pt x="256" y="132"/>
                  <a:pt x="254" y="139"/>
                </a:cubicBezTo>
                <a:cubicBezTo>
                  <a:pt x="254" y="139"/>
                  <a:pt x="254" y="140"/>
                  <a:pt x="254" y="140"/>
                </a:cubicBezTo>
                <a:cubicBezTo>
                  <a:pt x="254" y="141"/>
                  <a:pt x="254" y="141"/>
                  <a:pt x="254" y="142"/>
                </a:cubicBezTo>
                <a:cubicBezTo>
                  <a:pt x="254" y="142"/>
                  <a:pt x="254" y="142"/>
                  <a:pt x="254" y="144"/>
                </a:cubicBezTo>
                <a:cubicBezTo>
                  <a:pt x="254" y="152"/>
                  <a:pt x="261" y="159"/>
                  <a:pt x="269" y="159"/>
                </a:cubicBezTo>
                <a:cubicBezTo>
                  <a:pt x="269" y="159"/>
                  <a:pt x="269" y="159"/>
                  <a:pt x="345" y="159"/>
                </a:cubicBezTo>
                <a:cubicBezTo>
                  <a:pt x="354" y="159"/>
                  <a:pt x="360" y="152"/>
                  <a:pt x="360" y="144"/>
                </a:cubicBezTo>
                <a:close/>
                <a:moveTo>
                  <a:pt x="342" y="47"/>
                </a:moveTo>
                <a:cubicBezTo>
                  <a:pt x="342" y="48"/>
                  <a:pt x="342" y="49"/>
                  <a:pt x="342" y="49"/>
                </a:cubicBezTo>
                <a:cubicBezTo>
                  <a:pt x="342" y="49"/>
                  <a:pt x="342" y="50"/>
                  <a:pt x="342" y="51"/>
                </a:cubicBezTo>
                <a:cubicBezTo>
                  <a:pt x="342" y="51"/>
                  <a:pt x="342" y="52"/>
                  <a:pt x="342" y="52"/>
                </a:cubicBezTo>
                <a:cubicBezTo>
                  <a:pt x="342" y="62"/>
                  <a:pt x="343" y="89"/>
                  <a:pt x="329" y="102"/>
                </a:cubicBezTo>
                <a:cubicBezTo>
                  <a:pt x="325" y="107"/>
                  <a:pt x="318" y="110"/>
                  <a:pt x="311" y="110"/>
                </a:cubicBezTo>
                <a:cubicBezTo>
                  <a:pt x="310" y="110"/>
                  <a:pt x="310" y="110"/>
                  <a:pt x="310" y="110"/>
                </a:cubicBezTo>
                <a:cubicBezTo>
                  <a:pt x="298" y="109"/>
                  <a:pt x="289" y="104"/>
                  <a:pt x="282" y="94"/>
                </a:cubicBezTo>
                <a:cubicBezTo>
                  <a:pt x="271" y="78"/>
                  <a:pt x="272" y="53"/>
                  <a:pt x="274" y="47"/>
                </a:cubicBezTo>
                <a:cubicBezTo>
                  <a:pt x="275" y="45"/>
                  <a:pt x="277" y="44"/>
                  <a:pt x="279" y="45"/>
                </a:cubicBezTo>
                <a:cubicBezTo>
                  <a:pt x="281" y="46"/>
                  <a:pt x="282" y="48"/>
                  <a:pt x="281" y="50"/>
                </a:cubicBezTo>
                <a:cubicBezTo>
                  <a:pt x="281" y="51"/>
                  <a:pt x="281" y="52"/>
                  <a:pt x="281" y="53"/>
                </a:cubicBezTo>
                <a:cubicBezTo>
                  <a:pt x="286" y="55"/>
                  <a:pt x="295" y="60"/>
                  <a:pt x="299" y="61"/>
                </a:cubicBezTo>
                <a:cubicBezTo>
                  <a:pt x="299" y="60"/>
                  <a:pt x="299" y="59"/>
                  <a:pt x="298" y="58"/>
                </a:cubicBezTo>
                <a:cubicBezTo>
                  <a:pt x="297" y="56"/>
                  <a:pt x="297" y="54"/>
                  <a:pt x="299" y="53"/>
                </a:cubicBezTo>
                <a:cubicBezTo>
                  <a:pt x="300" y="52"/>
                  <a:pt x="302" y="52"/>
                  <a:pt x="304" y="53"/>
                </a:cubicBezTo>
                <a:cubicBezTo>
                  <a:pt x="307" y="55"/>
                  <a:pt x="318" y="62"/>
                  <a:pt x="325" y="59"/>
                </a:cubicBezTo>
                <a:cubicBezTo>
                  <a:pt x="331" y="56"/>
                  <a:pt x="333" y="52"/>
                  <a:pt x="334" y="50"/>
                </a:cubicBezTo>
                <a:cubicBezTo>
                  <a:pt x="334" y="47"/>
                  <a:pt x="335" y="45"/>
                  <a:pt x="337" y="45"/>
                </a:cubicBezTo>
                <a:cubicBezTo>
                  <a:pt x="339" y="44"/>
                  <a:pt x="341" y="46"/>
                  <a:pt x="342" y="47"/>
                </a:cubicBezTo>
                <a:close/>
                <a:moveTo>
                  <a:pt x="324" y="97"/>
                </a:moveTo>
                <a:cubicBezTo>
                  <a:pt x="332" y="89"/>
                  <a:pt x="333" y="74"/>
                  <a:pt x="334" y="63"/>
                </a:cubicBezTo>
                <a:cubicBezTo>
                  <a:pt x="332" y="64"/>
                  <a:pt x="330" y="65"/>
                  <a:pt x="328" y="66"/>
                </a:cubicBezTo>
                <a:cubicBezTo>
                  <a:pt x="321" y="69"/>
                  <a:pt x="313" y="67"/>
                  <a:pt x="307" y="64"/>
                </a:cubicBezTo>
                <a:cubicBezTo>
                  <a:pt x="307" y="65"/>
                  <a:pt x="307" y="66"/>
                  <a:pt x="306" y="66"/>
                </a:cubicBezTo>
                <a:cubicBezTo>
                  <a:pt x="305" y="68"/>
                  <a:pt x="303" y="70"/>
                  <a:pt x="301" y="70"/>
                </a:cubicBezTo>
                <a:cubicBezTo>
                  <a:pt x="297" y="70"/>
                  <a:pt x="287" y="65"/>
                  <a:pt x="281" y="62"/>
                </a:cubicBezTo>
                <a:cubicBezTo>
                  <a:pt x="281" y="70"/>
                  <a:pt x="283" y="82"/>
                  <a:pt x="289" y="90"/>
                </a:cubicBezTo>
                <a:cubicBezTo>
                  <a:pt x="294" y="98"/>
                  <a:pt x="301" y="101"/>
                  <a:pt x="310" y="102"/>
                </a:cubicBezTo>
                <a:cubicBezTo>
                  <a:pt x="316" y="102"/>
                  <a:pt x="320" y="100"/>
                  <a:pt x="324" y="97"/>
                </a:cubicBezTo>
                <a:close/>
                <a:moveTo>
                  <a:pt x="197" y="135"/>
                </a:moveTo>
                <a:cubicBezTo>
                  <a:pt x="186" y="134"/>
                  <a:pt x="176" y="129"/>
                  <a:pt x="170" y="119"/>
                </a:cubicBezTo>
                <a:cubicBezTo>
                  <a:pt x="159" y="103"/>
                  <a:pt x="159" y="78"/>
                  <a:pt x="162" y="72"/>
                </a:cubicBezTo>
                <a:cubicBezTo>
                  <a:pt x="162" y="70"/>
                  <a:pt x="165" y="69"/>
                  <a:pt x="167" y="70"/>
                </a:cubicBezTo>
                <a:cubicBezTo>
                  <a:pt x="169" y="71"/>
                  <a:pt x="170" y="73"/>
                  <a:pt x="169" y="75"/>
                </a:cubicBezTo>
                <a:cubicBezTo>
                  <a:pt x="169" y="76"/>
                  <a:pt x="169" y="76"/>
                  <a:pt x="169" y="78"/>
                </a:cubicBezTo>
                <a:cubicBezTo>
                  <a:pt x="173" y="80"/>
                  <a:pt x="183" y="84"/>
                  <a:pt x="187" y="86"/>
                </a:cubicBezTo>
                <a:cubicBezTo>
                  <a:pt x="187" y="85"/>
                  <a:pt x="186" y="84"/>
                  <a:pt x="186" y="83"/>
                </a:cubicBezTo>
                <a:cubicBezTo>
                  <a:pt x="185" y="81"/>
                  <a:pt x="185" y="79"/>
                  <a:pt x="186" y="78"/>
                </a:cubicBezTo>
                <a:cubicBezTo>
                  <a:pt x="188" y="77"/>
                  <a:pt x="190" y="77"/>
                  <a:pt x="192" y="78"/>
                </a:cubicBezTo>
                <a:cubicBezTo>
                  <a:pt x="195" y="80"/>
                  <a:pt x="206" y="87"/>
                  <a:pt x="212" y="84"/>
                </a:cubicBezTo>
                <a:cubicBezTo>
                  <a:pt x="219" y="81"/>
                  <a:pt x="221" y="77"/>
                  <a:pt x="221" y="75"/>
                </a:cubicBezTo>
                <a:cubicBezTo>
                  <a:pt x="222" y="72"/>
                  <a:pt x="222" y="70"/>
                  <a:pt x="225" y="69"/>
                </a:cubicBezTo>
                <a:cubicBezTo>
                  <a:pt x="227" y="69"/>
                  <a:pt x="229" y="70"/>
                  <a:pt x="230" y="72"/>
                </a:cubicBezTo>
                <a:cubicBezTo>
                  <a:pt x="230" y="73"/>
                  <a:pt x="230" y="73"/>
                  <a:pt x="230" y="74"/>
                </a:cubicBezTo>
                <a:cubicBezTo>
                  <a:pt x="230" y="74"/>
                  <a:pt x="230" y="75"/>
                  <a:pt x="230" y="76"/>
                </a:cubicBezTo>
                <a:cubicBezTo>
                  <a:pt x="230" y="76"/>
                  <a:pt x="230" y="76"/>
                  <a:pt x="230" y="77"/>
                </a:cubicBezTo>
                <a:cubicBezTo>
                  <a:pt x="230" y="87"/>
                  <a:pt x="230" y="114"/>
                  <a:pt x="217" y="127"/>
                </a:cubicBezTo>
                <a:cubicBezTo>
                  <a:pt x="212" y="132"/>
                  <a:pt x="206" y="135"/>
                  <a:pt x="198" y="135"/>
                </a:cubicBezTo>
                <a:cubicBezTo>
                  <a:pt x="198" y="135"/>
                  <a:pt x="198" y="135"/>
                  <a:pt x="197" y="135"/>
                </a:cubicBezTo>
                <a:close/>
                <a:moveTo>
                  <a:pt x="188" y="94"/>
                </a:moveTo>
                <a:cubicBezTo>
                  <a:pt x="185" y="94"/>
                  <a:pt x="175" y="90"/>
                  <a:pt x="168" y="87"/>
                </a:cubicBezTo>
                <a:cubicBezTo>
                  <a:pt x="169" y="95"/>
                  <a:pt x="171" y="107"/>
                  <a:pt x="177" y="115"/>
                </a:cubicBezTo>
                <a:cubicBezTo>
                  <a:pt x="182" y="122"/>
                  <a:pt x="189" y="126"/>
                  <a:pt x="198" y="127"/>
                </a:cubicBezTo>
                <a:cubicBezTo>
                  <a:pt x="203" y="127"/>
                  <a:pt x="208" y="125"/>
                  <a:pt x="211" y="121"/>
                </a:cubicBezTo>
                <a:cubicBezTo>
                  <a:pt x="219" y="114"/>
                  <a:pt x="221" y="99"/>
                  <a:pt x="221" y="88"/>
                </a:cubicBezTo>
                <a:cubicBezTo>
                  <a:pt x="220" y="89"/>
                  <a:pt x="218" y="90"/>
                  <a:pt x="215" y="91"/>
                </a:cubicBezTo>
                <a:cubicBezTo>
                  <a:pt x="208" y="94"/>
                  <a:pt x="201" y="92"/>
                  <a:pt x="195" y="89"/>
                </a:cubicBezTo>
                <a:cubicBezTo>
                  <a:pt x="195" y="90"/>
                  <a:pt x="194" y="91"/>
                  <a:pt x="194" y="91"/>
                </a:cubicBezTo>
                <a:cubicBezTo>
                  <a:pt x="193" y="93"/>
                  <a:pt x="191" y="94"/>
                  <a:pt x="188" y="94"/>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1219261">
              <a:defRPr/>
            </a:pPr>
            <a:endParaRPr lang="en-US" sz="1467" dirty="0">
              <a:solidFill>
                <a:srgbClr val="000000"/>
              </a:solidFill>
              <a:latin typeface="Arial"/>
              <a:ea typeface="LF_Kai"/>
            </a:endParaRPr>
          </a:p>
        </p:txBody>
      </p:sp>
      <p:sp>
        <p:nvSpPr>
          <p:cNvPr id="58" name="Rectangle 57">
            <a:extLst>
              <a:ext uri="{FF2B5EF4-FFF2-40B4-BE49-F238E27FC236}">
                <a16:creationId xmlns:a16="http://schemas.microsoft.com/office/drawing/2014/main" id="{2CC012BD-0D58-46A7-B277-CB440B31862A}"/>
              </a:ext>
            </a:extLst>
          </p:cNvPr>
          <p:cNvSpPr/>
          <p:nvPr/>
        </p:nvSpPr>
        <p:spPr>
          <a:xfrm>
            <a:off x="5993556" y="2814968"/>
            <a:ext cx="2548128" cy="790922"/>
          </a:xfrm>
          <a:prstGeom prst="rect">
            <a:avLst/>
          </a:prstGeom>
        </p:spPr>
        <p:txBody>
          <a:bodyPr wrap="square">
            <a:spAutoFit/>
          </a:bodyPr>
          <a:lstStyle/>
          <a:p>
            <a:pPr marL="16934" marR="6774">
              <a:lnSpc>
                <a:spcPct val="111100"/>
              </a:lnSpc>
              <a:spcBef>
                <a:spcPts val="133"/>
              </a:spcBef>
            </a:pPr>
            <a:r>
              <a:rPr lang="en-US" sz="1400" spc="-7" dirty="0">
                <a:solidFill>
                  <a:schemeClr val="bg1"/>
                </a:solidFill>
                <a:latin typeface="Arial" panose="020B0604020202020204" pitchFamily="34" charset="0"/>
                <a:cs typeface="Arial" panose="020B0604020202020204" pitchFamily="34" charset="0"/>
              </a:rPr>
              <a:t>Increase homeownership and expand affordable rental housing</a:t>
            </a:r>
          </a:p>
        </p:txBody>
      </p:sp>
      <p:sp>
        <p:nvSpPr>
          <p:cNvPr id="59" name="Rectangle 58">
            <a:extLst>
              <a:ext uri="{FF2B5EF4-FFF2-40B4-BE49-F238E27FC236}">
                <a16:creationId xmlns:a16="http://schemas.microsoft.com/office/drawing/2014/main" id="{2EBFC0DA-F4B4-4C48-B4BF-A926FF773557}"/>
              </a:ext>
            </a:extLst>
          </p:cNvPr>
          <p:cNvSpPr/>
          <p:nvPr/>
        </p:nvSpPr>
        <p:spPr>
          <a:xfrm>
            <a:off x="5980667" y="3880143"/>
            <a:ext cx="2543996" cy="790922"/>
          </a:xfrm>
          <a:prstGeom prst="rect">
            <a:avLst/>
          </a:prstGeom>
        </p:spPr>
        <p:txBody>
          <a:bodyPr wrap="square">
            <a:spAutoFit/>
          </a:bodyPr>
          <a:lstStyle/>
          <a:p>
            <a:pPr marL="16934" marR="6774">
              <a:lnSpc>
                <a:spcPct val="111100"/>
              </a:lnSpc>
              <a:spcBef>
                <a:spcPts val="133"/>
              </a:spcBef>
            </a:pPr>
            <a:r>
              <a:rPr lang="en-US" sz="1400" spc="-7" dirty="0">
                <a:solidFill>
                  <a:schemeClr val="bg1"/>
                </a:solidFill>
                <a:latin typeface="Arial" panose="020B0604020202020204" pitchFamily="34" charset="0"/>
                <a:cs typeface="Arial" panose="020B0604020202020204" pitchFamily="34" charset="0"/>
              </a:rPr>
              <a:t>Grow small businesses and spend more with diverse suppliers</a:t>
            </a:r>
          </a:p>
        </p:txBody>
      </p:sp>
      <p:sp>
        <p:nvSpPr>
          <p:cNvPr id="60" name="Rectangle 59">
            <a:extLst>
              <a:ext uri="{FF2B5EF4-FFF2-40B4-BE49-F238E27FC236}">
                <a16:creationId xmlns:a16="http://schemas.microsoft.com/office/drawing/2014/main" id="{86DA770E-2629-4C1A-97A4-2B86D800ADE9}"/>
              </a:ext>
            </a:extLst>
          </p:cNvPr>
          <p:cNvSpPr/>
          <p:nvPr/>
        </p:nvSpPr>
        <p:spPr>
          <a:xfrm>
            <a:off x="9209269" y="2695406"/>
            <a:ext cx="2548128" cy="1030090"/>
          </a:xfrm>
          <a:prstGeom prst="rect">
            <a:avLst/>
          </a:prstGeom>
        </p:spPr>
        <p:txBody>
          <a:bodyPr wrap="square">
            <a:spAutoFit/>
          </a:bodyPr>
          <a:lstStyle/>
          <a:p>
            <a:pPr marL="16934" marR="6774">
              <a:lnSpc>
                <a:spcPct val="111100"/>
              </a:lnSpc>
              <a:spcBef>
                <a:spcPts val="133"/>
              </a:spcBef>
            </a:pPr>
            <a:r>
              <a:rPr lang="en-US" sz="1400" spc="-7" dirty="0">
                <a:solidFill>
                  <a:schemeClr val="bg1"/>
                </a:solidFill>
                <a:latin typeface="Arial" panose="020B0604020202020204" pitchFamily="34" charset="0"/>
                <a:cs typeface="Arial" panose="020B0604020202020204" pitchFamily="34" charset="0"/>
              </a:rPr>
              <a:t>Improve financial health and access to banking, and invest in minority-owned and -led financial intuitions</a:t>
            </a:r>
          </a:p>
        </p:txBody>
      </p:sp>
      <p:sp>
        <p:nvSpPr>
          <p:cNvPr id="61" name="Rectangle 60">
            <a:extLst>
              <a:ext uri="{FF2B5EF4-FFF2-40B4-BE49-F238E27FC236}">
                <a16:creationId xmlns:a16="http://schemas.microsoft.com/office/drawing/2014/main" id="{10713FF3-186B-4DEB-9BBB-F7BD05E54A46}"/>
              </a:ext>
            </a:extLst>
          </p:cNvPr>
          <p:cNvSpPr/>
          <p:nvPr/>
        </p:nvSpPr>
        <p:spPr>
          <a:xfrm>
            <a:off x="9489982" y="3760581"/>
            <a:ext cx="2321172" cy="1030090"/>
          </a:xfrm>
          <a:prstGeom prst="rect">
            <a:avLst/>
          </a:prstGeom>
        </p:spPr>
        <p:txBody>
          <a:bodyPr wrap="square">
            <a:spAutoFit/>
          </a:bodyPr>
          <a:lstStyle/>
          <a:p>
            <a:pPr marL="16934" marR="6774">
              <a:lnSpc>
                <a:spcPct val="111100"/>
              </a:lnSpc>
              <a:spcBef>
                <a:spcPts val="133"/>
              </a:spcBef>
            </a:pPr>
            <a:r>
              <a:rPr lang="en-US" sz="1400" spc="-7" dirty="0">
                <a:solidFill>
                  <a:schemeClr val="bg1"/>
                </a:solidFill>
                <a:latin typeface="Arial" panose="020B0604020202020204" pitchFamily="34" charset="0"/>
                <a:cs typeface="Arial" panose="020B0604020202020204" pitchFamily="34" charset="0"/>
              </a:rPr>
              <a:t>Accelerate investment in employees and build a more diverse and inclusive workforce</a:t>
            </a:r>
          </a:p>
        </p:txBody>
      </p:sp>
    </p:spTree>
    <p:custDataLst>
      <p:tags r:id="rId1"/>
    </p:custDataLst>
    <p:extLst>
      <p:ext uri="{BB962C8B-B14F-4D97-AF65-F5344CB8AC3E}">
        <p14:creationId xmlns:p14="http://schemas.microsoft.com/office/powerpoint/2010/main" val="873662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7206" y="1057209"/>
            <a:ext cx="4971790" cy="6179127"/>
          </a:xfrm>
        </p:spPr>
        <p:txBody>
          <a:bodyPr>
            <a:normAutofit fontScale="90000"/>
          </a:bodyPr>
          <a:lstStyle/>
          <a:p>
            <a:pPr marL="0" marR="0" algn="ctr">
              <a:spcBef>
                <a:spcPts val="0"/>
              </a:spcBef>
              <a:spcAft>
                <a:spcPts val="0"/>
              </a:spcAft>
            </a:pPr>
            <a:br>
              <a:rPr lang="en-US" sz="2000" b="1" dirty="0">
                <a:effectLst/>
              </a:rPr>
            </a:br>
            <a:r>
              <a:rPr lang="en-US" sz="2000" b="1" dirty="0">
                <a:effectLst/>
              </a:rPr>
              <a:t>WEBINAR SERIES</a:t>
            </a:r>
            <a:br>
              <a:rPr lang="en-US" sz="2000" dirty="0"/>
            </a:br>
            <a:br>
              <a:rPr lang="en-US" sz="1600" dirty="0"/>
            </a:br>
            <a:r>
              <a:rPr lang="en-US" sz="1600" dirty="0">
                <a:solidFill>
                  <a:srgbClr val="FF0000"/>
                </a:solidFill>
                <a:latin typeface="+mn-lt"/>
                <a:ea typeface="Calibri" panose="020F0502020204030204" pitchFamily="34" charset="0"/>
              </a:rPr>
              <a:t>Webinar #2</a:t>
            </a:r>
            <a:r>
              <a:rPr lang="en-US" sz="1600" dirty="0">
                <a:latin typeface="+mn-lt"/>
                <a:ea typeface="Calibri" panose="020F0502020204030204" pitchFamily="34" charset="0"/>
              </a:rPr>
              <a:t>: Assembling Strategic Inclusion Allies – Enhancing Resources and Measuring Impact</a:t>
            </a:r>
            <a:br>
              <a:rPr lang="en-US" sz="1600" dirty="0">
                <a:latin typeface="+mn-lt"/>
                <a:ea typeface="Calibri" panose="020F0502020204030204" pitchFamily="34" charset="0"/>
              </a:rPr>
            </a:br>
            <a:r>
              <a:rPr lang="en-US" sz="1600" b="1" dirty="0">
                <a:latin typeface="+mn-lt"/>
                <a:ea typeface="Calibri" panose="020F0502020204030204" pitchFamily="34" charset="0"/>
              </a:rPr>
              <a:t>Monday, October 17, 2022</a:t>
            </a:r>
            <a:r>
              <a:rPr lang="en-US" sz="1600" dirty="0">
                <a:latin typeface="+mn-lt"/>
                <a:ea typeface="Calibri" panose="020F0502020204030204" pitchFamily="34" charset="0"/>
              </a:rPr>
              <a:t> - 10AM to 11AM (ET) </a:t>
            </a:r>
            <a:br>
              <a:rPr lang="en-US" sz="1600" dirty="0">
                <a:latin typeface="+mn-lt"/>
                <a:ea typeface="Calibri" panose="020F0502020204030204" pitchFamily="34" charset="0"/>
              </a:rPr>
            </a:br>
            <a:r>
              <a:rPr lang="en-US" sz="1600" dirty="0">
                <a:latin typeface="+mn-lt"/>
                <a:ea typeface="Calibri" panose="020F0502020204030204" pitchFamily="34" charset="0"/>
              </a:rPr>
              <a:t>Resources for digital, economic, educational and financial inclusion that can be integrated for systemic impact.</a:t>
            </a:r>
            <a:br>
              <a:rPr lang="en-US" sz="1600" dirty="0">
                <a:latin typeface="+mn-lt"/>
                <a:ea typeface="Calibri" panose="020F0502020204030204" pitchFamily="34" charset="0"/>
              </a:rPr>
            </a:br>
            <a:r>
              <a:rPr lang="en-US" sz="1600" dirty="0">
                <a:latin typeface="+mn-lt"/>
                <a:ea typeface="Calibri" panose="020F0502020204030204" pitchFamily="34" charset="0"/>
              </a:rPr>
              <a:t> </a:t>
            </a:r>
            <a:br>
              <a:rPr lang="en-US" sz="1600" dirty="0">
                <a:latin typeface="+mn-lt"/>
                <a:ea typeface="Calibri" panose="020F0502020204030204" pitchFamily="34" charset="0"/>
              </a:rPr>
            </a:br>
            <a:r>
              <a:rPr lang="en-US" sz="1600" dirty="0">
                <a:solidFill>
                  <a:srgbClr val="FF0000"/>
                </a:solidFill>
                <a:latin typeface="+mn-lt"/>
                <a:ea typeface="Calibri" panose="020F0502020204030204" pitchFamily="34" charset="0"/>
              </a:rPr>
              <a:t>Webinar #3</a:t>
            </a:r>
            <a:r>
              <a:rPr lang="en-US" sz="1600" dirty="0">
                <a:latin typeface="+mn-lt"/>
                <a:ea typeface="Calibri" panose="020F0502020204030204" pitchFamily="34" charset="0"/>
              </a:rPr>
              <a:t>: Be Kind and Refurbish - Laptops Bundled with Financial &amp; Economic Inclusion Resources</a:t>
            </a:r>
            <a:br>
              <a:rPr lang="en-US" sz="1600" dirty="0">
                <a:latin typeface="+mn-lt"/>
                <a:ea typeface="Calibri" panose="020F0502020204030204" pitchFamily="34" charset="0"/>
              </a:rPr>
            </a:br>
            <a:r>
              <a:rPr lang="en-US" sz="1600" b="1" dirty="0">
                <a:latin typeface="+mn-lt"/>
                <a:ea typeface="Calibri" panose="020F0502020204030204" pitchFamily="34" charset="0"/>
              </a:rPr>
              <a:t>Wednesday, November 2, 2022</a:t>
            </a:r>
            <a:r>
              <a:rPr lang="en-US" sz="1600" dirty="0">
                <a:latin typeface="+mn-lt"/>
                <a:ea typeface="Calibri" panose="020F0502020204030204" pitchFamily="34" charset="0"/>
              </a:rPr>
              <a:t> – 1PM to 2PM (ET)</a:t>
            </a:r>
            <a:br>
              <a:rPr lang="en-US" sz="1600" dirty="0">
                <a:latin typeface="+mn-lt"/>
                <a:ea typeface="Calibri" panose="020F0502020204030204" pitchFamily="34" charset="0"/>
              </a:rPr>
            </a:br>
            <a:r>
              <a:rPr lang="en-US" sz="1600" dirty="0">
                <a:latin typeface="+mn-lt"/>
                <a:ea typeface="Calibri" panose="020F0502020204030204" pitchFamily="34" charset="0"/>
              </a:rPr>
              <a:t>Why and how to create sustainable statewide ecosystems for refurbishing and donating computers</a:t>
            </a:r>
            <a:br>
              <a:rPr lang="en-US" sz="1600" dirty="0">
                <a:latin typeface="+mn-lt"/>
                <a:ea typeface="Calibri" panose="020F0502020204030204" pitchFamily="34" charset="0"/>
              </a:rPr>
            </a:br>
            <a:r>
              <a:rPr lang="en-US" sz="1600" dirty="0">
                <a:latin typeface="+mn-lt"/>
                <a:ea typeface="Calibri" panose="020F0502020204030204" pitchFamily="34" charset="0"/>
              </a:rPr>
              <a:t> </a:t>
            </a:r>
            <a:br>
              <a:rPr lang="en-US" sz="1600" dirty="0">
                <a:latin typeface="+mn-lt"/>
                <a:ea typeface="Calibri" panose="020F0502020204030204" pitchFamily="34" charset="0"/>
              </a:rPr>
            </a:br>
            <a:r>
              <a:rPr lang="en-US" sz="1600" dirty="0">
                <a:solidFill>
                  <a:srgbClr val="FF0000"/>
                </a:solidFill>
                <a:latin typeface="+mn-lt"/>
                <a:ea typeface="Calibri" panose="020F0502020204030204" pitchFamily="34" charset="0"/>
              </a:rPr>
              <a:t>Webinar #4</a:t>
            </a:r>
            <a:r>
              <a:rPr lang="en-US" sz="1600" dirty="0">
                <a:latin typeface="+mn-lt"/>
                <a:ea typeface="Calibri" panose="020F0502020204030204" pitchFamily="34" charset="0"/>
              </a:rPr>
              <a:t>: Finding Free &amp; Low-Cost Broadband Bundled with Financial and Economic Inclusion Resources</a:t>
            </a:r>
            <a:br>
              <a:rPr lang="en-US" sz="1600" dirty="0">
                <a:latin typeface="+mn-lt"/>
                <a:ea typeface="Calibri" panose="020F0502020204030204" pitchFamily="34" charset="0"/>
              </a:rPr>
            </a:br>
            <a:r>
              <a:rPr lang="en-US" sz="1600" b="1" dirty="0">
                <a:latin typeface="+mn-lt"/>
                <a:ea typeface="Calibri" panose="020F0502020204030204" pitchFamily="34" charset="0"/>
              </a:rPr>
              <a:t>Wednesday, November 16, 2022</a:t>
            </a:r>
            <a:r>
              <a:rPr lang="en-US" sz="1600" dirty="0">
                <a:latin typeface="+mn-lt"/>
                <a:ea typeface="Calibri" panose="020F0502020204030204" pitchFamily="34" charset="0"/>
              </a:rPr>
              <a:t> – 4PM to 5PM (ET)</a:t>
            </a:r>
            <a:br>
              <a:rPr lang="en-US" sz="1600" dirty="0">
                <a:latin typeface="+mn-lt"/>
                <a:ea typeface="Calibri" panose="020F0502020204030204" pitchFamily="34" charset="0"/>
              </a:rPr>
            </a:br>
            <a:r>
              <a:rPr lang="en-US" sz="1600" dirty="0">
                <a:latin typeface="+mn-lt"/>
                <a:ea typeface="Calibri" panose="020F0502020204030204" pitchFamily="34" charset="0"/>
              </a:rPr>
              <a:t>How to leverage drive-imaging to offer inclusion apps and pointers with discounted broadband &amp; devices.</a:t>
            </a:r>
            <a:br>
              <a:rPr lang="en-US" sz="1600" dirty="0">
                <a:latin typeface="+mn-lt"/>
                <a:ea typeface="Calibri" panose="020F0502020204030204" pitchFamily="34" charset="0"/>
              </a:rPr>
            </a:br>
            <a:r>
              <a:rPr lang="en-US" sz="1600" dirty="0">
                <a:solidFill>
                  <a:srgbClr val="1F497D"/>
                </a:solidFill>
                <a:latin typeface="+mn-lt"/>
                <a:ea typeface="Calibri" panose="020F0502020204030204" pitchFamily="34" charset="0"/>
              </a:rPr>
              <a:t> </a:t>
            </a:r>
            <a:br>
              <a:rPr lang="en-US" sz="1600" dirty="0">
                <a:solidFill>
                  <a:srgbClr val="1F497D"/>
                </a:solidFill>
                <a:latin typeface="+mn-lt"/>
                <a:ea typeface="Calibri" panose="020F0502020204030204" pitchFamily="34" charset="0"/>
              </a:rPr>
            </a:br>
            <a:r>
              <a:rPr lang="en-US" sz="1600" dirty="0">
                <a:solidFill>
                  <a:srgbClr val="FF0000"/>
                </a:solidFill>
                <a:latin typeface="+mn-lt"/>
                <a:ea typeface="Calibri" panose="020F0502020204030204" pitchFamily="34" charset="0"/>
                <a:cs typeface="Times New Roman" panose="02020603050405020304" pitchFamily="18" charset="0"/>
              </a:rPr>
              <a:t>Webinar #5</a:t>
            </a:r>
            <a:r>
              <a:rPr lang="en-US" sz="1600" dirty="0">
                <a:solidFill>
                  <a:srgbClr val="1F497D"/>
                </a:solidFill>
                <a:latin typeface="+mn-lt"/>
                <a:ea typeface="Calibri" panose="020F0502020204030204" pitchFamily="34" charset="0"/>
                <a:cs typeface="Times New Roman" panose="02020603050405020304" pitchFamily="18" charset="0"/>
              </a:rPr>
              <a:t>: </a:t>
            </a:r>
            <a:r>
              <a:rPr lang="en-US" sz="1600" dirty="0">
                <a:latin typeface="+mn-lt"/>
                <a:ea typeface="Calibri" panose="020F0502020204030204" pitchFamily="34" charset="0"/>
                <a:cs typeface="Times New Roman" panose="02020603050405020304" pitchFamily="18" charset="0"/>
              </a:rPr>
              <a:t>Encouraging Youth Leadership Development - The Future of Digital and Financial Inclusion</a:t>
            </a:r>
            <a:br>
              <a:rPr lang="en-US" sz="1600" dirty="0">
                <a:latin typeface="+mn-lt"/>
                <a:ea typeface="Calibri" panose="020F0502020204030204" pitchFamily="34" charset="0"/>
                <a:cs typeface="Times New Roman" panose="02020603050405020304" pitchFamily="18" charset="0"/>
              </a:rPr>
            </a:br>
            <a:r>
              <a:rPr lang="en-US" sz="1600" b="1" dirty="0">
                <a:latin typeface="+mn-lt"/>
                <a:ea typeface="Calibri" panose="020F0502020204030204" pitchFamily="34" charset="0"/>
                <a:cs typeface="Times New Roman" panose="02020603050405020304" pitchFamily="18" charset="0"/>
              </a:rPr>
              <a:t>Mon</a:t>
            </a:r>
            <a:r>
              <a:rPr lang="en-US" sz="1600" b="1" dirty="0">
                <a:latin typeface="+mn-lt"/>
                <a:ea typeface="Calibri" panose="020F0502020204030204" pitchFamily="34" charset="0"/>
              </a:rPr>
              <a:t>day, November 28, 2022</a:t>
            </a:r>
            <a:r>
              <a:rPr lang="en-US" sz="1600" dirty="0">
                <a:latin typeface="+mn-lt"/>
                <a:ea typeface="Calibri" panose="020F0502020204030204" pitchFamily="34" charset="0"/>
              </a:rPr>
              <a:t> – 1PM to 2PM (ET)</a:t>
            </a:r>
            <a:br>
              <a:rPr lang="en-US" sz="1600" dirty="0">
                <a:latin typeface="+mn-lt"/>
                <a:ea typeface="Calibri" panose="020F0502020204030204" pitchFamily="34" charset="0"/>
              </a:rPr>
            </a:br>
            <a:r>
              <a:rPr lang="en-US" sz="1600" dirty="0">
                <a:latin typeface="+mn-lt"/>
                <a:ea typeface="Calibri" panose="020F0502020204030204" pitchFamily="34" charset="0"/>
              </a:rPr>
              <a:t>How youth can lead local digital equity needs-sensing and planning while building their own digital, media &amp; financial literacy skills.</a:t>
            </a:r>
            <a:br>
              <a:rPr lang="en-US" sz="1600" dirty="0">
                <a:latin typeface="+mn-lt"/>
                <a:ea typeface="Calibri" panose="020F0502020204030204" pitchFamily="34" charset="0"/>
              </a:rPr>
            </a:br>
            <a:br>
              <a:rPr lang="en-US" sz="1600" dirty="0">
                <a:latin typeface="+mn-lt"/>
                <a:ea typeface="Calibri" panose="020F0502020204030204" pitchFamily="34" charset="0"/>
              </a:rPr>
            </a:br>
            <a:r>
              <a:rPr lang="en-US" sz="1600" dirty="0">
                <a:solidFill>
                  <a:srgbClr val="FF0000"/>
                </a:solidFill>
                <a:latin typeface="+mn-lt"/>
                <a:ea typeface="Calibri" panose="020F0502020204030204" pitchFamily="34" charset="0"/>
                <a:cs typeface="Times New Roman" panose="02020603050405020304" pitchFamily="18" charset="0"/>
              </a:rPr>
              <a:t>Webinar #6</a:t>
            </a:r>
            <a:r>
              <a:rPr lang="en-US" sz="1600" dirty="0">
                <a:solidFill>
                  <a:srgbClr val="1F497D"/>
                </a:solidFill>
                <a:latin typeface="+mn-lt"/>
                <a:ea typeface="Calibri" panose="020F0502020204030204" pitchFamily="34" charset="0"/>
                <a:cs typeface="Times New Roman" panose="02020603050405020304" pitchFamily="18" charset="0"/>
              </a:rPr>
              <a:t>: </a:t>
            </a:r>
            <a:r>
              <a:rPr lang="en-US" sz="1600" dirty="0">
                <a:latin typeface="+mn-lt"/>
                <a:ea typeface="Calibri" panose="020F0502020204030204" pitchFamily="34" charset="0"/>
                <a:cs typeface="Times New Roman" panose="02020603050405020304" pitchFamily="18" charset="0"/>
              </a:rPr>
              <a:t>Uncovering Rural Systemic Inclusion Strategies - Outside the Urban Lines</a:t>
            </a:r>
            <a:br>
              <a:rPr lang="en-US" sz="1600" dirty="0">
                <a:latin typeface="+mn-lt"/>
                <a:ea typeface="Calibri" panose="020F0502020204030204" pitchFamily="34" charset="0"/>
                <a:cs typeface="Times New Roman" panose="02020603050405020304" pitchFamily="18" charset="0"/>
              </a:rPr>
            </a:br>
            <a:r>
              <a:rPr lang="en-US" sz="1600" b="1" dirty="0">
                <a:latin typeface="+mn-lt"/>
                <a:ea typeface="Calibri" panose="020F0502020204030204" pitchFamily="34" charset="0"/>
                <a:cs typeface="Times New Roman" panose="02020603050405020304" pitchFamily="18" charset="0"/>
              </a:rPr>
              <a:t>Thursd</a:t>
            </a:r>
            <a:r>
              <a:rPr lang="en-US" sz="1600" b="1" dirty="0">
                <a:latin typeface="+mn-lt"/>
                <a:ea typeface="Calibri" panose="020F0502020204030204" pitchFamily="34" charset="0"/>
              </a:rPr>
              <a:t>ay, December 15, 2022</a:t>
            </a:r>
            <a:r>
              <a:rPr lang="en-US" sz="1600" dirty="0">
                <a:latin typeface="+mn-lt"/>
                <a:ea typeface="Calibri" panose="020F0502020204030204" pitchFamily="34" charset="0"/>
              </a:rPr>
              <a:t> – 1PM to 2PM (ET)</a:t>
            </a:r>
            <a:br>
              <a:rPr lang="en-US" sz="1600" dirty="0">
                <a:latin typeface="+mn-lt"/>
                <a:ea typeface="Calibri" panose="020F0502020204030204" pitchFamily="34" charset="0"/>
              </a:rPr>
            </a:br>
            <a:r>
              <a:rPr lang="en-US" sz="1600" dirty="0">
                <a:latin typeface="+mn-lt"/>
                <a:ea typeface="Calibri" panose="020F0502020204030204" pitchFamily="34" charset="0"/>
              </a:rPr>
              <a:t>Challenges, opportunities and lessons learned thus far from systemic inclusion efforts in New Hampshire.</a:t>
            </a:r>
            <a:br>
              <a:rPr lang="en-US" sz="1600" dirty="0">
                <a:latin typeface="Times New Roman" panose="02020603050405020304" pitchFamily="18" charset="0"/>
                <a:ea typeface="Calibri" panose="020F0502020204030204" pitchFamily="34" charset="0"/>
                <a:cs typeface="Times New Roman" panose="02020603050405020304" pitchFamily="18" charset="0"/>
              </a:rPr>
            </a:br>
            <a:br>
              <a:rPr lang="en-US" sz="1800" dirty="0">
                <a:latin typeface="Calibri" panose="020F0502020204030204" pitchFamily="34" charset="0"/>
                <a:ea typeface="Calibri" panose="020F0502020204030204" pitchFamily="34" charset="0"/>
              </a:rPr>
            </a:br>
            <a:endParaRPr lang="en-US" sz="2000" dirty="0"/>
          </a:p>
        </p:txBody>
      </p:sp>
      <p:sp>
        <p:nvSpPr>
          <p:cNvPr id="2" name="Slide Number Placeholder 1"/>
          <p:cNvSpPr>
            <a:spLocks noGrp="1"/>
          </p:cNvSpPr>
          <p:nvPr>
            <p:ph type="sldNum" sz="quarter" idx="12"/>
          </p:nvPr>
        </p:nvSpPr>
        <p:spPr/>
        <p:txBody>
          <a:bodyPr/>
          <a:lstStyle/>
          <a:p>
            <a:fld id="{1267BF92-073C-4ECE-B084-A7F2B13135E2}" type="slidenum">
              <a:rPr lang="en-US" smtClean="0"/>
              <a:t>2</a:t>
            </a:fld>
            <a:endParaRPr lang="en-US"/>
          </a:p>
        </p:txBody>
      </p:sp>
    </p:spTree>
    <p:extLst>
      <p:ext uri="{BB962C8B-B14F-4D97-AF65-F5344CB8AC3E}">
        <p14:creationId xmlns:p14="http://schemas.microsoft.com/office/powerpoint/2010/main" val="3676560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838200" y="461702"/>
            <a:ext cx="10515600" cy="695375"/>
          </a:xfrm>
        </p:spPr>
        <p:txBody>
          <a:bodyPr/>
          <a:lstStyle/>
          <a:p>
            <a:pPr algn="ctr"/>
            <a:r>
              <a:rPr lang="en-US" dirty="0"/>
              <a:t>Nischal Chandra, Universal AI, Inc.	</a:t>
            </a:r>
          </a:p>
        </p:txBody>
      </p:sp>
      <p:sp>
        <p:nvSpPr>
          <p:cNvPr id="8" name="Content Placeholder 7">
            <a:extLst>
              <a:ext uri="{FF2B5EF4-FFF2-40B4-BE49-F238E27FC236}">
                <a16:creationId xmlns:a16="http://schemas.microsoft.com/office/drawing/2014/main" id="{C093C699-0139-FC79-A7E7-0FF14B037E88}"/>
              </a:ext>
            </a:extLst>
          </p:cNvPr>
          <p:cNvSpPr>
            <a:spLocks noGrp="1"/>
          </p:cNvSpPr>
          <p:nvPr>
            <p:ph idx="1"/>
          </p:nvPr>
        </p:nvSpPr>
        <p:spPr>
          <a:xfrm>
            <a:off x="838201" y="1252084"/>
            <a:ext cx="7183965" cy="4120016"/>
          </a:xfrm>
        </p:spPr>
        <p:txBody>
          <a:bodyPr>
            <a:normAutofit/>
          </a:bodyPr>
          <a:lstStyle/>
          <a:p>
            <a:endParaRPr lang="en-US" dirty="0"/>
          </a:p>
          <a:p>
            <a:r>
              <a:rPr lang="en-US" b="1" dirty="0">
                <a:hlinkClick r:id="rId2"/>
              </a:rPr>
              <a:t>InclusionJunction.org</a:t>
            </a:r>
            <a:r>
              <a:rPr lang="en-US" b="1" dirty="0"/>
              <a:t> </a:t>
            </a:r>
          </a:p>
          <a:p>
            <a:endParaRPr lang="en-US" sz="1200" dirty="0"/>
          </a:p>
          <a:p>
            <a:pPr marL="342900" indent="-342900">
              <a:buFont typeface="Arial" panose="020B0604020202020204" pitchFamily="34" charset="0"/>
              <a:buChar char="•"/>
            </a:pPr>
            <a:r>
              <a:rPr lang="en-US" sz="2000" dirty="0"/>
              <a:t>Create an account</a:t>
            </a:r>
          </a:p>
          <a:p>
            <a:pPr marL="342900" indent="-342900">
              <a:buFont typeface="Arial" panose="020B0604020202020204" pitchFamily="34" charset="0"/>
              <a:buChar char="•"/>
            </a:pPr>
            <a:r>
              <a:rPr lang="en-US" sz="2000" dirty="0"/>
              <a:t>Receive email notification/verification</a:t>
            </a:r>
          </a:p>
          <a:p>
            <a:pPr marL="342900" indent="-342900">
              <a:buFont typeface="Arial" panose="020B0604020202020204" pitchFamily="34" charset="0"/>
              <a:buChar char="•"/>
            </a:pPr>
            <a:r>
              <a:rPr lang="en-US" sz="2000" dirty="0"/>
              <a:t>Await rapid validation (to screen out spamming, fictional characters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Create your profile (3-5 minutes)</a:t>
            </a:r>
          </a:p>
          <a:p>
            <a:pPr marL="342900" indent="-342900">
              <a:buFont typeface="Arial" panose="020B0604020202020204" pitchFamily="34" charset="0"/>
              <a:buChar char="•"/>
            </a:pPr>
            <a:r>
              <a:rPr lang="en-US" sz="2000" dirty="0"/>
              <a:t>Search for others</a:t>
            </a:r>
          </a:p>
          <a:p>
            <a:pPr marL="342900" indent="-342900">
              <a:buFont typeface="Arial" panose="020B0604020202020204" pitchFamily="34" charset="0"/>
              <a:buChar char="•"/>
            </a:pPr>
            <a:r>
              <a:rPr lang="en-US" sz="2000" dirty="0"/>
              <a:t>Send private messages to others in Inclusion community</a:t>
            </a:r>
          </a:p>
        </p:txBody>
      </p:sp>
      <p:sp>
        <p:nvSpPr>
          <p:cNvPr id="2" name="Slide Number Placeholder 1">
            <a:extLst>
              <a:ext uri="{FF2B5EF4-FFF2-40B4-BE49-F238E27FC236}">
                <a16:creationId xmlns:a16="http://schemas.microsoft.com/office/drawing/2014/main" id="{A29D3433-9D99-2E0A-F6E9-EAB56FFC4F2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256"/>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256"/>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12AB24F6-791B-9E70-BA73-A253CD775957}"/>
              </a:ext>
            </a:extLst>
          </p:cNvPr>
          <p:cNvPicPr>
            <a:picLocks noChangeAspect="1"/>
          </p:cNvPicPr>
          <p:nvPr/>
        </p:nvPicPr>
        <p:blipFill>
          <a:blip r:embed="rId3"/>
          <a:stretch>
            <a:fillRect/>
          </a:stretch>
        </p:blipFill>
        <p:spPr>
          <a:xfrm>
            <a:off x="8280399" y="1554711"/>
            <a:ext cx="2479713" cy="4364097"/>
          </a:xfrm>
          <a:prstGeom prst="rect">
            <a:avLst/>
          </a:prstGeom>
        </p:spPr>
      </p:pic>
    </p:spTree>
    <p:extLst>
      <p:ext uri="{BB962C8B-B14F-4D97-AF65-F5344CB8AC3E}">
        <p14:creationId xmlns:p14="http://schemas.microsoft.com/office/powerpoint/2010/main" val="2034861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838200" y="461702"/>
            <a:ext cx="10515600" cy="695375"/>
          </a:xfrm>
        </p:spPr>
        <p:txBody>
          <a:bodyPr/>
          <a:lstStyle/>
          <a:p>
            <a:pPr algn="ctr"/>
            <a:r>
              <a:rPr lang="en-US" dirty="0"/>
              <a:t>Nischal Chandra, Universal AI, Inc. (cont.)	</a:t>
            </a:r>
          </a:p>
        </p:txBody>
      </p:sp>
      <p:sp>
        <p:nvSpPr>
          <p:cNvPr id="2" name="Slide Number Placeholder 1">
            <a:extLst>
              <a:ext uri="{FF2B5EF4-FFF2-40B4-BE49-F238E27FC236}">
                <a16:creationId xmlns:a16="http://schemas.microsoft.com/office/drawing/2014/main" id="{A29D3433-9D99-2E0A-F6E9-EAB56FFC4F2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256"/>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256"/>
              </a:solidFill>
              <a:effectLst/>
              <a:uLnTx/>
              <a:uFillTx/>
              <a:latin typeface="Source Sans Pro"/>
              <a:ea typeface="+mn-ea"/>
              <a:cs typeface="+mn-cs"/>
            </a:endParaRPr>
          </a:p>
        </p:txBody>
      </p:sp>
      <p:pic>
        <p:nvPicPr>
          <p:cNvPr id="9" name="Picture 8">
            <a:extLst>
              <a:ext uri="{FF2B5EF4-FFF2-40B4-BE49-F238E27FC236}">
                <a16:creationId xmlns:a16="http://schemas.microsoft.com/office/drawing/2014/main" id="{9879AF81-DD76-E0CE-E791-2C9FFF433EA3}"/>
              </a:ext>
            </a:extLst>
          </p:cNvPr>
          <p:cNvPicPr>
            <a:picLocks noChangeAspect="1"/>
          </p:cNvPicPr>
          <p:nvPr/>
        </p:nvPicPr>
        <p:blipFill>
          <a:blip r:embed="rId2"/>
          <a:stretch>
            <a:fillRect/>
          </a:stretch>
        </p:blipFill>
        <p:spPr>
          <a:xfrm>
            <a:off x="8342047" y="1984942"/>
            <a:ext cx="2856475" cy="4073450"/>
          </a:xfrm>
          <a:prstGeom prst="rect">
            <a:avLst/>
          </a:prstGeom>
        </p:spPr>
      </p:pic>
      <p:pic>
        <p:nvPicPr>
          <p:cNvPr id="12" name="Picture 11">
            <a:extLst>
              <a:ext uri="{FF2B5EF4-FFF2-40B4-BE49-F238E27FC236}">
                <a16:creationId xmlns:a16="http://schemas.microsoft.com/office/drawing/2014/main" id="{1FDFF0EF-A5B4-C577-EAA5-7303A0F9D6F2}"/>
              </a:ext>
            </a:extLst>
          </p:cNvPr>
          <p:cNvPicPr>
            <a:picLocks noChangeAspect="1"/>
          </p:cNvPicPr>
          <p:nvPr/>
        </p:nvPicPr>
        <p:blipFill>
          <a:blip r:embed="rId3"/>
          <a:stretch>
            <a:fillRect/>
          </a:stretch>
        </p:blipFill>
        <p:spPr>
          <a:xfrm>
            <a:off x="838200" y="1545166"/>
            <a:ext cx="3932159" cy="2916328"/>
          </a:xfrm>
          <a:prstGeom prst="rect">
            <a:avLst/>
          </a:prstGeom>
        </p:spPr>
      </p:pic>
      <p:pic>
        <p:nvPicPr>
          <p:cNvPr id="11" name="Picture 10">
            <a:extLst>
              <a:ext uri="{FF2B5EF4-FFF2-40B4-BE49-F238E27FC236}">
                <a16:creationId xmlns:a16="http://schemas.microsoft.com/office/drawing/2014/main" id="{8D9D62F8-2963-93C1-4FD7-41804039ACDC}"/>
              </a:ext>
            </a:extLst>
          </p:cNvPr>
          <p:cNvPicPr>
            <a:picLocks noChangeAspect="1"/>
          </p:cNvPicPr>
          <p:nvPr/>
        </p:nvPicPr>
        <p:blipFill>
          <a:blip r:embed="rId4"/>
          <a:stretch>
            <a:fillRect/>
          </a:stretch>
        </p:blipFill>
        <p:spPr>
          <a:xfrm>
            <a:off x="3427488" y="2103751"/>
            <a:ext cx="2980627" cy="4250496"/>
          </a:xfrm>
          <a:prstGeom prst="rect">
            <a:avLst/>
          </a:prstGeom>
        </p:spPr>
      </p:pic>
      <p:pic>
        <p:nvPicPr>
          <p:cNvPr id="13" name="Picture 12">
            <a:extLst>
              <a:ext uri="{FF2B5EF4-FFF2-40B4-BE49-F238E27FC236}">
                <a16:creationId xmlns:a16="http://schemas.microsoft.com/office/drawing/2014/main" id="{A6B92008-E0A4-7D59-FB05-85FE4E02316F}"/>
              </a:ext>
            </a:extLst>
          </p:cNvPr>
          <p:cNvPicPr>
            <a:picLocks noChangeAspect="1"/>
          </p:cNvPicPr>
          <p:nvPr/>
        </p:nvPicPr>
        <p:blipFill>
          <a:blip r:embed="rId5"/>
          <a:stretch>
            <a:fillRect/>
          </a:stretch>
        </p:blipFill>
        <p:spPr>
          <a:xfrm>
            <a:off x="5836171" y="1507370"/>
            <a:ext cx="2603242" cy="3712330"/>
          </a:xfrm>
          <a:prstGeom prst="rect">
            <a:avLst/>
          </a:prstGeom>
        </p:spPr>
      </p:pic>
    </p:spTree>
    <p:extLst>
      <p:ext uri="{BB962C8B-B14F-4D97-AF65-F5344CB8AC3E}">
        <p14:creationId xmlns:p14="http://schemas.microsoft.com/office/powerpoint/2010/main" val="437943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606916" y="2526322"/>
            <a:ext cx="9144000" cy="2333625"/>
          </a:xfrm>
        </p:spPr>
        <p:txBody>
          <a:bodyPr>
            <a:normAutofit fontScale="90000"/>
          </a:bodyPr>
          <a:lstStyle/>
          <a:p>
            <a:r>
              <a:rPr lang="en-US" sz="9600" b="1" dirty="0">
                <a:solidFill>
                  <a:srgbClr val="FF0000"/>
                </a:solidFill>
              </a:rPr>
              <a:t>Q </a:t>
            </a:r>
            <a:r>
              <a:rPr lang="en-US" sz="9600" b="1" dirty="0"/>
              <a:t>&amp; </a:t>
            </a:r>
            <a:r>
              <a:rPr lang="en-US" sz="9600" b="1" dirty="0">
                <a:solidFill>
                  <a:srgbClr val="FF0000"/>
                </a:solidFill>
              </a:rPr>
              <a:t>A</a:t>
            </a:r>
            <a:br>
              <a:rPr lang="en-US" sz="9600" b="1" dirty="0">
                <a:solidFill>
                  <a:srgbClr val="FF0000"/>
                </a:solidFill>
              </a:rPr>
            </a:br>
            <a:r>
              <a:rPr lang="en-US" sz="9600" i="1" dirty="0">
                <a:solidFill>
                  <a:srgbClr val="FF0000"/>
                </a:solidFill>
              </a:rPr>
              <a:t>Session</a:t>
            </a:r>
          </a:p>
        </p:txBody>
      </p:sp>
    </p:spTree>
    <p:extLst>
      <p:ext uri="{BB962C8B-B14F-4D97-AF65-F5344CB8AC3E}">
        <p14:creationId xmlns:p14="http://schemas.microsoft.com/office/powerpoint/2010/main" val="665396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325563" y="568949"/>
            <a:ext cx="9144000" cy="1593280"/>
          </a:xfrm>
        </p:spPr>
        <p:txBody>
          <a:bodyPr>
            <a:normAutofit/>
          </a:bodyPr>
          <a:lstStyle/>
          <a:p>
            <a:r>
              <a:rPr lang="en-US" sz="9600" b="1" dirty="0"/>
              <a:t>Next Steps</a:t>
            </a:r>
            <a:endParaRPr lang="en-US" sz="9600" i="1" dirty="0"/>
          </a:p>
        </p:txBody>
      </p:sp>
      <p:sp>
        <p:nvSpPr>
          <p:cNvPr id="3" name="TextBox 2">
            <a:extLst>
              <a:ext uri="{FF2B5EF4-FFF2-40B4-BE49-F238E27FC236}">
                <a16:creationId xmlns:a16="http://schemas.microsoft.com/office/drawing/2014/main" id="{52D0F81E-9BD3-F100-A9CA-AD3E9A39B9BB}"/>
              </a:ext>
            </a:extLst>
          </p:cNvPr>
          <p:cNvSpPr txBox="1"/>
          <p:nvPr/>
        </p:nvSpPr>
        <p:spPr>
          <a:xfrm>
            <a:off x="0" y="2389843"/>
            <a:ext cx="12191999"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FF0000"/>
                </a:solidFill>
                <a:hlinkClick r:id="rId2">
                  <a:extLst>
                    <a:ext uri="{A12FA001-AC4F-418D-AE19-62706E023703}">
                      <ahyp:hlinkClr xmlns:ahyp="http://schemas.microsoft.com/office/drawing/2018/hyperlinkcolor" val="tx"/>
                    </a:ext>
                  </a:extLst>
                </a:hlinkClick>
              </a:rPr>
              <a:t>Register for the next webinars</a:t>
            </a:r>
            <a:r>
              <a:rPr lang="en-US" sz="2400" dirty="0">
                <a:solidFill>
                  <a:schemeClr val="bg1"/>
                </a:solidFill>
              </a:rPr>
              <a:t>! </a:t>
            </a:r>
            <a:r>
              <a:rPr lang="en-US" sz="2400" dirty="0">
                <a:solidFill>
                  <a:schemeClr val="bg1"/>
                </a:solidFill>
                <a:sym typeface="Wingdings" panose="05000000000000000000" pitchFamily="2" charset="2"/>
              </a:rPr>
              <a:t> </a:t>
            </a: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Create your account in </a:t>
            </a:r>
            <a:r>
              <a:rPr lang="en-US" sz="2400" b="1" dirty="0">
                <a:solidFill>
                  <a:srgbClr val="FF0000"/>
                </a:solidFill>
                <a:hlinkClick r:id="rId3">
                  <a:extLst>
                    <a:ext uri="{A12FA001-AC4F-418D-AE19-62706E023703}">
                      <ahyp:hlinkClr xmlns:ahyp="http://schemas.microsoft.com/office/drawing/2018/hyperlinkcolor" val="tx"/>
                    </a:ext>
                  </a:extLst>
                </a:hlinkClick>
              </a:rPr>
              <a:t>www.InclusionJunction.org</a:t>
            </a:r>
            <a:r>
              <a:rPr lang="en-US" sz="2400" b="1" dirty="0">
                <a:solidFill>
                  <a:srgbClr val="FF0000"/>
                </a:solidFill>
              </a:rPr>
              <a:t> </a:t>
            </a:r>
          </a:p>
          <a:p>
            <a:pPr marL="285750" indent="-285750">
              <a:buFont typeface="Arial" panose="020B0604020202020204" pitchFamily="34" charset="0"/>
              <a:buChar char="•"/>
            </a:pPr>
            <a:r>
              <a:rPr lang="en-US" sz="2400" dirty="0">
                <a:solidFill>
                  <a:schemeClr val="bg1"/>
                </a:solidFill>
              </a:rPr>
              <a:t>Connect with others via Inclusion Junction to co-develop State(s)’ digital equity plans for systemic inclusion</a:t>
            </a:r>
          </a:p>
          <a:p>
            <a:pPr marL="285750" indent="-285750">
              <a:buFont typeface="Arial" panose="020B0604020202020204" pitchFamily="34" charset="0"/>
              <a:buChar char="•"/>
            </a:pPr>
            <a:r>
              <a:rPr lang="en-US" sz="2400" dirty="0">
                <a:solidFill>
                  <a:schemeClr val="bg1"/>
                </a:solidFill>
              </a:rPr>
              <a:t>Join fellow inclusion catalysts in scaling and sustaining collective efforts</a:t>
            </a:r>
          </a:p>
          <a:p>
            <a:pPr marL="285750" indent="-285750">
              <a:buFont typeface="Arial" panose="020B0604020202020204" pitchFamily="34" charset="0"/>
              <a:buChar char="•"/>
            </a:pPr>
            <a:r>
              <a:rPr lang="en-US" sz="2400" dirty="0">
                <a:solidFill>
                  <a:schemeClr val="bg1"/>
                </a:solidFill>
              </a:rPr>
              <a:t>Plan to attend national systemic inclusion summit in Atlanta, March 15-16, 2023</a:t>
            </a:r>
          </a:p>
        </p:txBody>
      </p:sp>
    </p:spTree>
    <p:extLst>
      <p:ext uri="{BB962C8B-B14F-4D97-AF65-F5344CB8AC3E}">
        <p14:creationId xmlns:p14="http://schemas.microsoft.com/office/powerpoint/2010/main" val="1469960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0" y="844642"/>
            <a:ext cx="12192000" cy="4248150"/>
          </a:xfrm>
        </p:spPr>
        <p:txBody>
          <a:bodyPr>
            <a:normAutofit fontScale="90000"/>
          </a:bodyPr>
          <a:lstStyle/>
          <a:p>
            <a:r>
              <a:rPr lang="en-US" sz="9600" b="1" dirty="0"/>
              <a:t>Next Webinar #2</a:t>
            </a:r>
            <a:br>
              <a:rPr lang="en-US" sz="9600" b="1" dirty="0"/>
            </a:br>
            <a:r>
              <a:rPr lang="en-US" dirty="0">
                <a:latin typeface="+mj-lt"/>
                <a:ea typeface="Calibri" panose="020F0502020204030204" pitchFamily="34" charset="0"/>
              </a:rPr>
              <a:t>Assembling Strategic Inclusion Allies – Enhancing Resources and Measuring Impact</a:t>
            </a:r>
            <a:br>
              <a:rPr lang="en-US" sz="2400" dirty="0">
                <a:latin typeface="+mj-lt"/>
                <a:ea typeface="Calibri" panose="020F0502020204030204" pitchFamily="34" charset="0"/>
              </a:rPr>
            </a:br>
            <a:endParaRPr lang="en-US" sz="9600" i="1" dirty="0"/>
          </a:p>
        </p:txBody>
      </p:sp>
      <p:sp>
        <p:nvSpPr>
          <p:cNvPr id="15" name="Subtitle 14"/>
          <p:cNvSpPr>
            <a:spLocks noGrp="1"/>
          </p:cNvSpPr>
          <p:nvPr>
            <p:ph type="subTitle" idx="1"/>
          </p:nvPr>
        </p:nvSpPr>
        <p:spPr/>
        <p:txBody>
          <a:bodyPr>
            <a:normAutofit fontScale="77500" lnSpcReduction="20000"/>
          </a:bodyPr>
          <a:lstStyle/>
          <a:p>
            <a:r>
              <a:rPr lang="en-US" sz="2400" b="1" dirty="0">
                <a:ea typeface="Calibri" panose="020F0502020204030204" pitchFamily="34" charset="0"/>
              </a:rPr>
              <a:t>Monday, October 17, 2022</a:t>
            </a:r>
            <a:r>
              <a:rPr lang="en-US" sz="2400" dirty="0">
                <a:ea typeface="Calibri" panose="020F0502020204030204" pitchFamily="34" charset="0"/>
              </a:rPr>
              <a:t> </a:t>
            </a:r>
          </a:p>
          <a:p>
            <a:r>
              <a:rPr lang="en-US" sz="2400" dirty="0">
                <a:ea typeface="Calibri" panose="020F0502020204030204" pitchFamily="34" charset="0"/>
              </a:rPr>
              <a:t>10AM to 11AM (ET) </a:t>
            </a:r>
            <a:br>
              <a:rPr lang="en-US" sz="1200" dirty="0">
                <a:solidFill>
                  <a:srgbClr val="20509E"/>
                </a:solidFill>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256468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0617" y="717241"/>
            <a:ext cx="6189784" cy="720436"/>
          </a:xfrm>
        </p:spPr>
        <p:txBody>
          <a:bodyPr>
            <a:normAutofit/>
          </a:bodyPr>
          <a:lstStyle/>
          <a:p>
            <a:r>
              <a:rPr lang="en-US" sz="3200" dirty="0"/>
              <a:t>Webinar Agenda:  </a:t>
            </a:r>
          </a:p>
        </p:txBody>
      </p:sp>
      <p:sp>
        <p:nvSpPr>
          <p:cNvPr id="7" name="Title 2"/>
          <p:cNvSpPr txBox="1">
            <a:spLocks/>
          </p:cNvSpPr>
          <p:nvPr/>
        </p:nvSpPr>
        <p:spPr>
          <a:xfrm>
            <a:off x="961294" y="1652954"/>
            <a:ext cx="6189784" cy="5205046"/>
          </a:xfrm>
          <a:prstGeom prst="rect">
            <a:avLst/>
          </a:prstGeom>
        </p:spPr>
        <p:txBody>
          <a:bodyPr vert="horz" lIns="91440" tIns="45720" rIns="91440" bIns="45720" rtlCol="0" anchor="b" anchorCtr="0">
            <a:normAutofit fontScale="47500" lnSpcReduction="20000"/>
          </a:bodyPr>
          <a:lstStyle>
            <a:lvl1pPr algn="l" defTabSz="914400" rtl="0" eaLnBrk="1" latinLnBrk="0" hangingPunct="1">
              <a:lnSpc>
                <a:spcPct val="90000"/>
              </a:lnSpc>
              <a:spcBef>
                <a:spcPct val="0"/>
              </a:spcBef>
              <a:buNone/>
              <a:defRPr sz="3600" kern="1200" baseline="0">
                <a:solidFill>
                  <a:schemeClr val="accent4"/>
                </a:solidFill>
                <a:latin typeface="Merriweather" pitchFamily="2" charset="77"/>
                <a:ea typeface="+mj-ea"/>
                <a:cs typeface="+mj-cs"/>
              </a:defRPr>
            </a:lvl1pPr>
          </a:lstStyle>
          <a:p>
            <a:pPr>
              <a:lnSpc>
                <a:spcPct val="120000"/>
              </a:lnSpc>
            </a:pPr>
            <a:r>
              <a:rPr lang="en-US" dirty="0">
                <a:latin typeface="+mn-lt"/>
              </a:rPr>
              <a:t>Welcome/Opening Remarks</a:t>
            </a:r>
          </a:p>
          <a:p>
            <a:pPr marL="571500" indent="-571500">
              <a:lnSpc>
                <a:spcPct val="120000"/>
              </a:lnSpc>
              <a:buFont typeface="Wingdings" panose="05000000000000000000" pitchFamily="2" charset="2"/>
              <a:buChar char="§"/>
            </a:pPr>
            <a:r>
              <a:rPr lang="en-US" dirty="0">
                <a:latin typeface="+mn-lt"/>
              </a:rPr>
              <a:t>Terry Lee, FDIC 	</a:t>
            </a:r>
          </a:p>
          <a:p>
            <a:pPr>
              <a:lnSpc>
                <a:spcPct val="120000"/>
              </a:lnSpc>
            </a:pPr>
            <a:endParaRPr lang="en-US" dirty="0">
              <a:latin typeface="+mn-lt"/>
            </a:endParaRPr>
          </a:p>
          <a:p>
            <a:pPr>
              <a:lnSpc>
                <a:spcPct val="120000"/>
              </a:lnSpc>
            </a:pPr>
            <a:r>
              <a:rPr lang="en-US" dirty="0">
                <a:latin typeface="+mn-lt"/>
              </a:rPr>
              <a:t>Aim of the webinar series </a:t>
            </a:r>
            <a:r>
              <a:rPr lang="en-US" sz="3300" dirty="0">
                <a:latin typeface="+mn-lt"/>
              </a:rPr>
              <a:t>(spoiler alert: systemic inclusion</a:t>
            </a:r>
            <a:r>
              <a:rPr lang="en-US" dirty="0">
                <a:latin typeface="+mn-lt"/>
              </a:rPr>
              <a:t>)</a:t>
            </a:r>
          </a:p>
          <a:p>
            <a:pPr marL="571500" indent="-571500">
              <a:lnSpc>
                <a:spcPct val="120000"/>
              </a:lnSpc>
              <a:buFont typeface="Wingdings" panose="05000000000000000000" pitchFamily="2" charset="2"/>
              <a:buChar char="§"/>
            </a:pPr>
            <a:r>
              <a:rPr lang="en-US" dirty="0">
                <a:latin typeface="+mn-lt"/>
              </a:rPr>
              <a:t>Dr. Bob McLaughlin, NCDE </a:t>
            </a:r>
          </a:p>
          <a:p>
            <a:pPr>
              <a:lnSpc>
                <a:spcPct val="120000"/>
              </a:lnSpc>
            </a:pPr>
            <a:endParaRPr lang="en-US" dirty="0">
              <a:latin typeface="+mn-lt"/>
            </a:endParaRPr>
          </a:p>
          <a:p>
            <a:pPr>
              <a:lnSpc>
                <a:spcPct val="120000"/>
              </a:lnSpc>
            </a:pPr>
            <a:r>
              <a:rPr lang="en-US" dirty="0">
                <a:latin typeface="+mn-lt"/>
              </a:rPr>
              <a:t>Panelists:</a:t>
            </a:r>
          </a:p>
          <a:p>
            <a:pPr marL="571500" indent="-571500">
              <a:lnSpc>
                <a:spcPct val="120000"/>
              </a:lnSpc>
              <a:buFont typeface="Wingdings" panose="05000000000000000000" pitchFamily="2" charset="2"/>
              <a:buChar char="§"/>
            </a:pPr>
            <a:r>
              <a:rPr lang="en-US" dirty="0">
                <a:latin typeface="+mn-lt"/>
              </a:rPr>
              <a:t>Francine Alkisswani, NTIA</a:t>
            </a:r>
          </a:p>
          <a:p>
            <a:pPr marL="571500" indent="-571500">
              <a:lnSpc>
                <a:spcPct val="120000"/>
              </a:lnSpc>
              <a:buFont typeface="Wingdings" panose="05000000000000000000" pitchFamily="2" charset="2"/>
              <a:buChar char="§"/>
            </a:pPr>
            <a:r>
              <a:rPr lang="en-US" dirty="0">
                <a:latin typeface="+mn-lt"/>
              </a:rPr>
              <a:t>Patrick Eichholtz, Bank On Florida</a:t>
            </a:r>
          </a:p>
          <a:p>
            <a:pPr marL="571500" indent="-571500">
              <a:lnSpc>
                <a:spcPct val="120000"/>
              </a:lnSpc>
              <a:buFont typeface="Wingdings" panose="05000000000000000000" pitchFamily="2" charset="2"/>
              <a:buChar char="§"/>
            </a:pPr>
            <a:r>
              <a:rPr lang="en-US" dirty="0">
                <a:latin typeface="+mn-lt"/>
              </a:rPr>
              <a:t>Marquita Robertson, Bank On North Carolina</a:t>
            </a:r>
          </a:p>
          <a:p>
            <a:pPr marL="571500" indent="-571500">
              <a:lnSpc>
                <a:spcPct val="120000"/>
              </a:lnSpc>
              <a:buFont typeface="Wingdings" panose="05000000000000000000" pitchFamily="2" charset="2"/>
              <a:buChar char="§"/>
            </a:pPr>
            <a:r>
              <a:rPr lang="en-US" dirty="0">
                <a:latin typeface="+mn-lt"/>
              </a:rPr>
              <a:t>Dr. Gerry Hanley, Skills Commons</a:t>
            </a:r>
          </a:p>
          <a:p>
            <a:pPr marL="571500" indent="-571500">
              <a:lnSpc>
                <a:spcPct val="120000"/>
              </a:lnSpc>
              <a:buFont typeface="Wingdings" panose="05000000000000000000" pitchFamily="2" charset="2"/>
              <a:buChar char="§"/>
            </a:pPr>
            <a:r>
              <a:rPr lang="en-US" dirty="0">
                <a:latin typeface="+mn-lt"/>
              </a:rPr>
              <a:t>Michelle Henry, JPMorgan Chase</a:t>
            </a:r>
          </a:p>
          <a:p>
            <a:pPr marL="571500" indent="-571500">
              <a:lnSpc>
                <a:spcPct val="120000"/>
              </a:lnSpc>
              <a:buFont typeface="Wingdings" panose="05000000000000000000" pitchFamily="2" charset="2"/>
              <a:buChar char="§"/>
            </a:pPr>
            <a:r>
              <a:rPr lang="it-IT" dirty="0">
                <a:latin typeface="+mn-lt"/>
              </a:rPr>
              <a:t>Nischal Chandra, Universal AI, Inc.</a:t>
            </a:r>
          </a:p>
          <a:p>
            <a:pPr>
              <a:lnSpc>
                <a:spcPct val="120000"/>
              </a:lnSpc>
            </a:pPr>
            <a:endParaRPr lang="en-US" dirty="0">
              <a:latin typeface="+mn-lt"/>
            </a:endParaRPr>
          </a:p>
          <a:p>
            <a:pPr marL="571500" indent="-571500">
              <a:lnSpc>
                <a:spcPct val="120000"/>
              </a:lnSpc>
              <a:buFont typeface="Wingdings" panose="05000000000000000000" pitchFamily="2" charset="2"/>
              <a:buChar char="§"/>
            </a:pPr>
            <a:r>
              <a:rPr lang="en-US" dirty="0">
                <a:latin typeface="+mn-lt"/>
              </a:rPr>
              <a:t>Q &amp; A</a:t>
            </a:r>
          </a:p>
          <a:p>
            <a:pPr>
              <a:lnSpc>
                <a:spcPct val="120000"/>
              </a:lnSpc>
            </a:pPr>
            <a:endParaRPr lang="en-US" dirty="0">
              <a:latin typeface="+mn-lt"/>
            </a:endParaRPr>
          </a:p>
          <a:p>
            <a:pPr marL="571500" indent="-571500">
              <a:lnSpc>
                <a:spcPct val="120000"/>
              </a:lnSpc>
              <a:buFont typeface="Wingdings" panose="05000000000000000000" pitchFamily="2" charset="2"/>
              <a:buChar char="§"/>
            </a:pPr>
            <a:r>
              <a:rPr lang="en-US" dirty="0">
                <a:latin typeface="+mn-lt"/>
              </a:rPr>
              <a:t>Next steps</a:t>
            </a:r>
          </a:p>
          <a:p>
            <a:pPr marL="571500" indent="-571500">
              <a:buFont typeface="Wingdings" panose="05000000000000000000" pitchFamily="2" charset="2"/>
              <a:buChar char="ü"/>
            </a:pPr>
            <a:endParaRPr lang="en-US" dirty="0"/>
          </a:p>
          <a:p>
            <a:endParaRPr lang="en-US" dirty="0"/>
          </a:p>
          <a:p>
            <a:pPr marL="571500" indent="-571500">
              <a:buFont typeface="Wingdings" panose="05000000000000000000" pitchFamily="2" charset="2"/>
              <a:buChar char="ü"/>
            </a:pPr>
            <a:endParaRPr lang="en-US" dirty="0"/>
          </a:p>
          <a:p>
            <a:pPr marL="571500" indent="-571500">
              <a:buFont typeface="Wingdings" panose="05000000000000000000" pitchFamily="2" charset="2"/>
              <a:buChar char="ü"/>
            </a:pPr>
            <a:endParaRPr lang="en-US" dirty="0"/>
          </a:p>
        </p:txBody>
      </p:sp>
      <p:sp>
        <p:nvSpPr>
          <p:cNvPr id="4" name="Slide Number Placeholder 3"/>
          <p:cNvSpPr>
            <a:spLocks noGrp="1"/>
          </p:cNvSpPr>
          <p:nvPr>
            <p:ph type="sldNum" sz="quarter" idx="12"/>
          </p:nvPr>
        </p:nvSpPr>
        <p:spPr/>
        <p:txBody>
          <a:bodyPr/>
          <a:lstStyle/>
          <a:p>
            <a:fld id="{1267BF92-073C-4ECE-B084-A7F2B13135E2}" type="slidenum">
              <a:rPr lang="en-US" smtClean="0"/>
              <a:t>3</a:t>
            </a:fld>
            <a:endParaRPr lang="en-US"/>
          </a:p>
        </p:txBody>
      </p:sp>
    </p:spTree>
    <p:extLst>
      <p:ext uri="{BB962C8B-B14F-4D97-AF65-F5344CB8AC3E}">
        <p14:creationId xmlns:p14="http://schemas.microsoft.com/office/powerpoint/2010/main" val="2532629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7883" y="918484"/>
            <a:ext cx="4831080" cy="5316061"/>
          </a:xfrm>
        </p:spPr>
        <p:txBody>
          <a:bodyPr>
            <a:normAutofit fontScale="90000"/>
          </a:bodyPr>
          <a:lstStyle/>
          <a:p>
            <a:pPr marR="0" algn="ctr">
              <a:spcBef>
                <a:spcPts val="0"/>
              </a:spcBef>
              <a:spcAft>
                <a:spcPts val="0"/>
              </a:spcAft>
            </a:pPr>
            <a:r>
              <a:rPr lang="en-US" sz="2800" b="1" dirty="0">
                <a:solidFill>
                  <a:srgbClr val="FF0000"/>
                </a:solidFill>
                <a:latin typeface="+mn-lt"/>
              </a:rPr>
              <a:t>Panelists Thoughts</a:t>
            </a:r>
            <a:r>
              <a:rPr lang="en-US" sz="2800" b="1" dirty="0">
                <a:latin typeface="+mn-lt"/>
              </a:rPr>
              <a:t>: </a:t>
            </a:r>
            <a:br>
              <a:rPr lang="en-US" sz="2800" b="1" dirty="0">
                <a:latin typeface="+mn-lt"/>
              </a:rPr>
            </a:br>
            <a:br>
              <a:rPr lang="en-US" sz="2800" b="1" dirty="0">
                <a:latin typeface="+mn-lt"/>
              </a:rPr>
            </a:br>
            <a:r>
              <a:rPr lang="en-US" sz="2200" dirty="0">
                <a:latin typeface="+mn-lt"/>
              </a:rPr>
              <a:t>Promising and impactful inclusion resources</a:t>
            </a:r>
            <a:br>
              <a:rPr lang="en-US" sz="2200" dirty="0">
                <a:latin typeface="+mn-lt"/>
              </a:rPr>
            </a:br>
            <a:br>
              <a:rPr lang="en-US" sz="2200" dirty="0">
                <a:latin typeface="+mn-lt"/>
              </a:rPr>
            </a:br>
            <a:r>
              <a:rPr lang="en-US" sz="2200" dirty="0">
                <a:latin typeface="+mn-lt"/>
              </a:rPr>
              <a:t>How their efforts stand ready to support those addressing other inclusion dimensions</a:t>
            </a:r>
            <a:br>
              <a:rPr lang="en-US" sz="2200" dirty="0">
                <a:latin typeface="+mn-lt"/>
              </a:rPr>
            </a:br>
            <a:br>
              <a:rPr lang="en-US" sz="2200" dirty="0">
                <a:latin typeface="+mn-lt"/>
              </a:rPr>
            </a:br>
            <a:r>
              <a:rPr lang="en-US" sz="2200" dirty="0">
                <a:latin typeface="+mn-lt"/>
              </a:rPr>
              <a:t>How those addressing other inclusion dimensions can enhance their desired outcomes </a:t>
            </a:r>
            <a:br>
              <a:rPr lang="en-US" sz="2200" dirty="0">
                <a:latin typeface="+mn-lt"/>
              </a:rPr>
            </a:br>
            <a:br>
              <a:rPr lang="en-US" sz="2200" dirty="0">
                <a:latin typeface="+mn-lt"/>
              </a:rPr>
            </a:br>
            <a:r>
              <a:rPr lang="en-US" sz="2200" dirty="0">
                <a:latin typeface="+mn-lt"/>
              </a:rPr>
              <a:t>Systemic Inclusion = Financial, Economic Educational &amp; Digital Inclusion</a:t>
            </a:r>
            <a:br>
              <a:rPr lang="en-US" sz="2000" b="1" dirty="0"/>
            </a:br>
            <a:br>
              <a:rPr lang="en-US" sz="2000" b="1" dirty="0"/>
            </a:br>
            <a:endParaRPr lang="en-US" sz="2000" dirty="0"/>
          </a:p>
        </p:txBody>
      </p:sp>
      <p:sp>
        <p:nvSpPr>
          <p:cNvPr id="2" name="Slide Number Placeholder 1"/>
          <p:cNvSpPr>
            <a:spLocks noGrp="1"/>
          </p:cNvSpPr>
          <p:nvPr>
            <p:ph type="sldNum" sz="quarter" idx="12"/>
          </p:nvPr>
        </p:nvSpPr>
        <p:spPr/>
        <p:txBody>
          <a:bodyPr/>
          <a:lstStyle/>
          <a:p>
            <a:fld id="{1267BF92-073C-4ECE-B084-A7F2B13135E2}" type="slidenum">
              <a:rPr lang="en-US" smtClean="0"/>
              <a:t>4</a:t>
            </a:fld>
            <a:endParaRPr lang="en-US"/>
          </a:p>
        </p:txBody>
      </p:sp>
    </p:spTree>
    <p:extLst>
      <p:ext uri="{BB962C8B-B14F-4D97-AF65-F5344CB8AC3E}">
        <p14:creationId xmlns:p14="http://schemas.microsoft.com/office/powerpoint/2010/main" val="3931838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386840" y="988292"/>
            <a:ext cx="9144000" cy="3399166"/>
          </a:xfrm>
        </p:spPr>
        <p:txBody>
          <a:bodyPr>
            <a:normAutofit fontScale="90000"/>
          </a:bodyPr>
          <a:lstStyle/>
          <a:p>
            <a:r>
              <a:rPr lang="en-US" b="1" dirty="0">
                <a:solidFill>
                  <a:srgbClr val="FF0000"/>
                </a:solidFill>
              </a:rPr>
              <a:t>The views expressed in this presentation are the presenters and do not necessarily represent the views of the </a:t>
            </a:r>
            <a:r>
              <a:rPr lang="en-US" b="1" dirty="0"/>
              <a:t>Federal Deposit Insurance Corporation</a:t>
            </a:r>
          </a:p>
        </p:txBody>
      </p:sp>
    </p:spTree>
    <p:extLst>
      <p:ext uri="{BB962C8B-B14F-4D97-AF65-F5344CB8AC3E}">
        <p14:creationId xmlns:p14="http://schemas.microsoft.com/office/powerpoint/2010/main" val="3910466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838200" y="461702"/>
            <a:ext cx="10515600" cy="695375"/>
          </a:xfrm>
        </p:spPr>
        <p:txBody>
          <a:bodyPr/>
          <a:lstStyle/>
          <a:p>
            <a:r>
              <a:rPr lang="en-US" dirty="0"/>
              <a:t>Aims of the webinar series	</a:t>
            </a:r>
          </a:p>
        </p:txBody>
      </p:sp>
      <p:sp>
        <p:nvSpPr>
          <p:cNvPr id="8" name="Content Placeholder 7">
            <a:extLst>
              <a:ext uri="{FF2B5EF4-FFF2-40B4-BE49-F238E27FC236}">
                <a16:creationId xmlns:a16="http://schemas.microsoft.com/office/drawing/2014/main" id="{C093C699-0139-FC79-A7E7-0FF14B037E88}"/>
              </a:ext>
            </a:extLst>
          </p:cNvPr>
          <p:cNvSpPr>
            <a:spLocks noGrp="1"/>
          </p:cNvSpPr>
          <p:nvPr>
            <p:ph idx="1"/>
          </p:nvPr>
        </p:nvSpPr>
        <p:spPr>
          <a:xfrm>
            <a:off x="838200" y="1252083"/>
            <a:ext cx="10515599" cy="4810237"/>
          </a:xfrm>
        </p:spPr>
        <p:txBody>
          <a:bodyPr>
            <a:normAutofit fontScale="85000" lnSpcReduction="20000"/>
          </a:bodyPr>
          <a:lstStyle/>
          <a:p>
            <a:r>
              <a:rPr lang="en-US" dirty="0"/>
              <a:t>Dr. Robert McLaughlin, NCDE </a:t>
            </a:r>
          </a:p>
          <a:p>
            <a:endParaRPr lang="en-US" dirty="0"/>
          </a:p>
          <a:p>
            <a:pPr marL="342900" indent="-342900">
              <a:buFont typeface="Arial" panose="020B0604020202020204" pitchFamily="34" charset="0"/>
              <a:buChar char="•"/>
            </a:pPr>
            <a:r>
              <a:rPr lang="en-US" dirty="0"/>
              <a:t>Title III (Digital Equity Act) of Infrastructure Bill allocates $1.25 billion to States to develop and implement State digital equity plans in support of economic inclusion impact</a:t>
            </a:r>
          </a:p>
          <a:p>
            <a:pPr marL="342900" indent="-342900">
              <a:buFont typeface="Arial" panose="020B0604020202020204" pitchFamily="34" charset="0"/>
              <a:buChar char="•"/>
            </a:pPr>
            <a:r>
              <a:rPr lang="en-US" dirty="0"/>
              <a:t>States submit plans/funding requests summer 2023 for four-years implementation funding</a:t>
            </a:r>
          </a:p>
          <a:p>
            <a:pPr marL="342900" indent="-342900">
              <a:buFont typeface="Arial" panose="020B0604020202020204" pitchFamily="34" charset="0"/>
              <a:buChar char="•"/>
            </a:pPr>
            <a:r>
              <a:rPr lang="en-US" dirty="0"/>
              <a:t>Act requires plans based on need sensing with underrepresented, key stakeholders</a:t>
            </a:r>
          </a:p>
          <a:p>
            <a:pPr marL="342900" indent="-342900">
              <a:buFont typeface="Arial" panose="020B0604020202020204" pitchFamily="34" charset="0"/>
              <a:buChar char="•"/>
            </a:pPr>
            <a:r>
              <a:rPr lang="en-US" dirty="0"/>
              <a:t>Opportunity &amp; challenge to bring together underrepresented and leaders in otherwise disparate inclusion siloes to design for </a:t>
            </a:r>
            <a:r>
              <a:rPr lang="en-US" b="1" i="1" dirty="0"/>
              <a:t>systemic impact on intergenerational poverty</a:t>
            </a:r>
          </a:p>
          <a:p>
            <a:pPr marL="342900" indent="-342900">
              <a:buFont typeface="Arial" panose="020B0604020202020204" pitchFamily="34" charset="0"/>
              <a:buChar char="•"/>
            </a:pPr>
            <a:endParaRPr lang="en-US" b="1" i="1" dirty="0"/>
          </a:p>
          <a:p>
            <a:pPr marL="342900" indent="-342900">
              <a:buFont typeface="Arial" panose="020B0604020202020204" pitchFamily="34" charset="0"/>
              <a:buChar char="•"/>
            </a:pPr>
            <a:endParaRPr lang="en-US" b="1" i="1" dirty="0"/>
          </a:p>
          <a:p>
            <a:pPr marL="342900" indent="-342900">
              <a:buFont typeface="Arial" panose="020B0604020202020204" pitchFamily="34" charset="0"/>
              <a:buChar char="•"/>
            </a:pPr>
            <a:r>
              <a:rPr lang="en-US" b="1" i="1" dirty="0"/>
              <a:t>Systemic Inclusion = “FEED” – financial, economic, educational &amp; digital</a:t>
            </a:r>
          </a:p>
          <a:p>
            <a:pPr marL="342900" indent="-342900">
              <a:buFont typeface="Arial" panose="020B0604020202020204" pitchFamily="34" charset="0"/>
              <a:buChar char="•"/>
            </a:pPr>
            <a:r>
              <a:rPr lang="en-US" dirty="0"/>
              <a:t>FDIC webinar series intended to help local, state and national inclusion leaders connect across inclusion dimensions, with planning </a:t>
            </a:r>
            <a:r>
              <a:rPr lang="en-US" i="1" dirty="0"/>
              <a:t>led</a:t>
            </a:r>
            <a:r>
              <a:rPr lang="en-US" dirty="0"/>
              <a:t> by underserved and committed to impact on poverty</a:t>
            </a:r>
          </a:p>
          <a:p>
            <a:pPr marL="342900" indent="-342900">
              <a:buFont typeface="Arial" panose="020B0604020202020204" pitchFamily="34" charset="0"/>
              <a:buChar char="•"/>
            </a:pPr>
            <a:r>
              <a:rPr lang="en-US" b="1" dirty="0"/>
              <a:t>National summit, March 15-16, 2023, in Atlanta </a:t>
            </a:r>
            <a:r>
              <a:rPr lang="en-US" dirty="0"/>
              <a:t>for state systemic inclusion teams to share most promising strategies for integration in each other’s State plans</a:t>
            </a:r>
          </a:p>
          <a:p>
            <a:pPr marL="342900" indent="-342900">
              <a:buFont typeface="Arial" panose="020B0604020202020204" pitchFamily="34" charset="0"/>
              <a:buChar char="•"/>
            </a:pPr>
            <a:r>
              <a:rPr lang="en-US" b="1"/>
              <a:t>www.InclusionJunction</a:t>
            </a:r>
            <a:r>
              <a:rPr lang="en-US" b="1" dirty="0"/>
              <a:t>.org </a:t>
            </a:r>
            <a:r>
              <a:rPr lang="en-US" dirty="0"/>
              <a:t>enable inclusion leaders to share about their efforts and find colleagues to collaborate with</a:t>
            </a:r>
          </a:p>
          <a:p>
            <a:endParaRPr lang="en-US" dirty="0"/>
          </a:p>
        </p:txBody>
      </p:sp>
      <p:sp>
        <p:nvSpPr>
          <p:cNvPr id="3" name="Slide Number Placeholder 2"/>
          <p:cNvSpPr>
            <a:spLocks noGrp="1"/>
          </p:cNvSpPr>
          <p:nvPr>
            <p:ph type="sldNum" sz="quarter" idx="12"/>
          </p:nvPr>
        </p:nvSpPr>
        <p:spPr/>
        <p:txBody>
          <a:bodyPr/>
          <a:lstStyle/>
          <a:p>
            <a:fld id="{1267BF92-073C-4ECE-B084-A7F2B13135E2}" type="slidenum">
              <a:rPr lang="en-US" smtClean="0"/>
              <a:t>6</a:t>
            </a:fld>
            <a:endParaRPr lang="en-US"/>
          </a:p>
        </p:txBody>
      </p:sp>
    </p:spTree>
    <p:extLst>
      <p:ext uri="{BB962C8B-B14F-4D97-AF65-F5344CB8AC3E}">
        <p14:creationId xmlns:p14="http://schemas.microsoft.com/office/powerpoint/2010/main" val="1357408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3130062" y="3657201"/>
            <a:ext cx="6682153" cy="703784"/>
          </a:xfrm>
        </p:spPr>
        <p:txBody>
          <a:bodyPr/>
          <a:lstStyle/>
          <a:p>
            <a:pPr algn="ctr"/>
            <a:r>
              <a:rPr lang="en-US" sz="3200" dirty="0"/>
              <a:t>Francine Alkisswani, NTIA</a:t>
            </a:r>
            <a:r>
              <a:rPr lang="en-US" dirty="0"/>
              <a:t>	</a:t>
            </a:r>
          </a:p>
        </p:txBody>
      </p:sp>
      <p:sp>
        <p:nvSpPr>
          <p:cNvPr id="8" name="Content Placeholder 7">
            <a:extLst>
              <a:ext uri="{FF2B5EF4-FFF2-40B4-BE49-F238E27FC236}">
                <a16:creationId xmlns:a16="http://schemas.microsoft.com/office/drawing/2014/main" id="{C093C699-0139-FC79-A7E7-0FF14B037E88}"/>
              </a:ext>
            </a:extLst>
          </p:cNvPr>
          <p:cNvSpPr>
            <a:spLocks noGrp="1"/>
          </p:cNvSpPr>
          <p:nvPr>
            <p:ph idx="1"/>
          </p:nvPr>
        </p:nvSpPr>
        <p:spPr>
          <a:xfrm>
            <a:off x="838200" y="1252083"/>
            <a:ext cx="10515599" cy="4810237"/>
          </a:xfrm>
        </p:spPr>
        <p:txBody>
          <a:bodyPr>
            <a:normAutofit/>
          </a:bodyPr>
          <a:lstStyle/>
          <a:p>
            <a:endParaRPr lang="en-US" dirty="0"/>
          </a:p>
          <a:p>
            <a:endParaRPr lang="en-US" dirty="0"/>
          </a:p>
        </p:txBody>
      </p:sp>
      <p:sp>
        <p:nvSpPr>
          <p:cNvPr id="3" name="Slide Number Placeholder 2"/>
          <p:cNvSpPr>
            <a:spLocks noGrp="1"/>
          </p:cNvSpPr>
          <p:nvPr>
            <p:ph type="sldNum" sz="quarter" idx="12"/>
          </p:nvPr>
        </p:nvSpPr>
        <p:spPr/>
        <p:txBody>
          <a:bodyPr/>
          <a:lstStyle/>
          <a:p>
            <a:fld id="{1267BF92-073C-4ECE-B084-A7F2B13135E2}" type="slidenum">
              <a:rPr lang="en-US" smtClean="0"/>
              <a:t>7</a:t>
            </a:fld>
            <a:endParaRPr lang="en-US"/>
          </a:p>
        </p:txBody>
      </p:sp>
      <p:pic>
        <p:nvPicPr>
          <p:cNvPr id="1026" name="Picture 2" descr="https://www.digitalequity.us/wp-content/uploads/2022/09/9A00D40E-3980-4464-9CDA-53A8B3FCA1E0-300x21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3453" y="1618851"/>
            <a:ext cx="2857500" cy="2038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87262" y="4360985"/>
            <a:ext cx="6096000" cy="646331"/>
          </a:xfrm>
          <a:prstGeom prst="rect">
            <a:avLst/>
          </a:prstGeom>
        </p:spPr>
        <p:txBody>
          <a:bodyPr>
            <a:spAutoFit/>
          </a:bodyPr>
          <a:lstStyle/>
          <a:p>
            <a:pPr fontAlgn="base"/>
            <a:r>
              <a:rPr lang="en-US" b="1" dirty="0">
                <a:solidFill>
                  <a:srgbClr val="0D283D"/>
                </a:solidFill>
                <a:latin typeface="Source Sans Pro" panose="020B0503030403020204" pitchFamily="34" charset="0"/>
              </a:rPr>
              <a:t>Telecommunications Policy Analyst, Office of Minority Broadband Initiatives</a:t>
            </a:r>
            <a:endParaRPr lang="en-US" b="1" i="0" u="none" strike="noStrike" dirty="0">
              <a:solidFill>
                <a:srgbClr val="0D283D"/>
              </a:solidFill>
              <a:effectLst/>
              <a:latin typeface="Source Sans Pro" panose="020B0503030403020204" pitchFamily="34" charset="0"/>
            </a:endParaRPr>
          </a:p>
        </p:txBody>
      </p:sp>
    </p:spTree>
    <p:extLst>
      <p:ext uri="{BB962C8B-B14F-4D97-AF65-F5344CB8AC3E}">
        <p14:creationId xmlns:p14="http://schemas.microsoft.com/office/powerpoint/2010/main" val="960571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693804" y="4095117"/>
            <a:ext cx="7540442" cy="695375"/>
          </a:xfrm>
        </p:spPr>
        <p:txBody>
          <a:bodyPr/>
          <a:lstStyle/>
          <a:p>
            <a:pPr algn="ctr"/>
            <a:r>
              <a:rPr lang="en-US" sz="3200" dirty="0"/>
              <a:t>Patrick Eichholtz, Bank On Florida</a:t>
            </a:r>
            <a:r>
              <a:rPr lang="en-US" dirty="0"/>
              <a:t>	</a:t>
            </a:r>
          </a:p>
        </p:txBody>
      </p:sp>
      <p:sp>
        <p:nvSpPr>
          <p:cNvPr id="4" name="Slide Number Placeholder 3"/>
          <p:cNvSpPr>
            <a:spLocks noGrp="1"/>
          </p:cNvSpPr>
          <p:nvPr>
            <p:ph type="sldNum" sz="quarter" idx="12"/>
          </p:nvPr>
        </p:nvSpPr>
        <p:spPr/>
        <p:txBody>
          <a:bodyPr/>
          <a:lstStyle/>
          <a:p>
            <a:fld id="{1267BF92-073C-4ECE-B084-A7F2B13135E2}" type="slidenum">
              <a:rPr lang="en-US" smtClean="0"/>
              <a:t>8</a:t>
            </a:fld>
            <a:endParaRPr lang="en-US"/>
          </a:p>
        </p:txBody>
      </p:sp>
      <p:pic>
        <p:nvPicPr>
          <p:cNvPr id="2050" name="Picture 2" descr="Patrick Eichholt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923" y="1769314"/>
            <a:ext cx="2150695" cy="21506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693804" y="4790492"/>
            <a:ext cx="1012650" cy="369332"/>
          </a:xfrm>
          <a:prstGeom prst="rect">
            <a:avLst/>
          </a:prstGeom>
        </p:spPr>
        <p:txBody>
          <a:bodyPr wrap="none">
            <a:spAutoFit/>
          </a:bodyPr>
          <a:lstStyle/>
          <a:p>
            <a:r>
              <a:rPr lang="en-US" b="1" dirty="0"/>
              <a:t>Director</a:t>
            </a:r>
          </a:p>
        </p:txBody>
      </p:sp>
    </p:spTree>
    <p:extLst>
      <p:ext uri="{BB962C8B-B14F-4D97-AF65-F5344CB8AC3E}">
        <p14:creationId xmlns:p14="http://schemas.microsoft.com/office/powerpoint/2010/main" val="2854628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7100"/>
            <a:ext cx="12192000" cy="31953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5141978"/>
            <a:ext cx="12191992" cy="1716023"/>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36C7C162-6F8A-67FD-BAEF-A2F58D8546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361" y="5818340"/>
            <a:ext cx="1478585" cy="644652"/>
          </a:xfrm>
          <a:prstGeom prst="rect">
            <a:avLst/>
          </a:prstGeom>
          <a:ln w="38100">
            <a:solidFill>
              <a:schemeClr val="accent1">
                <a:lumMod val="75000"/>
              </a:schemeClr>
            </a:solidFill>
          </a:ln>
        </p:spPr>
      </p:pic>
      <p:sp>
        <p:nvSpPr>
          <p:cNvPr id="8" name="TextBox 7">
            <a:extLst>
              <a:ext uri="{FF2B5EF4-FFF2-40B4-BE49-F238E27FC236}">
                <a16:creationId xmlns:a16="http://schemas.microsoft.com/office/drawing/2014/main" id="{6BA5B579-D90E-8112-3560-113D582647D0}"/>
              </a:ext>
            </a:extLst>
          </p:cNvPr>
          <p:cNvSpPr txBox="1"/>
          <p:nvPr/>
        </p:nvSpPr>
        <p:spPr>
          <a:xfrm>
            <a:off x="1330256" y="226228"/>
            <a:ext cx="9825424" cy="646331"/>
          </a:xfrm>
          <a:prstGeom prst="rect">
            <a:avLst/>
          </a:prstGeom>
          <a:noFill/>
        </p:spPr>
        <p:txBody>
          <a:bodyPr wrap="square" rtlCol="0">
            <a:spAutoFit/>
          </a:bodyPr>
          <a:lstStyle/>
          <a:p>
            <a:pPr algn="ctr"/>
            <a:r>
              <a:rPr lang="en-US" sz="3600" dirty="0"/>
              <a:t>Power of a Bank On Coalition </a:t>
            </a:r>
          </a:p>
        </p:txBody>
      </p:sp>
      <p:pic>
        <p:nvPicPr>
          <p:cNvPr id="2" name="Picture 1">
            <a:extLst>
              <a:ext uri="{FF2B5EF4-FFF2-40B4-BE49-F238E27FC236}">
                <a16:creationId xmlns:a16="http://schemas.microsoft.com/office/drawing/2014/main" id="{2F56ED2B-0A43-B200-09BA-F9E382E0843D}"/>
              </a:ext>
            </a:extLst>
          </p:cNvPr>
          <p:cNvPicPr>
            <a:picLocks noChangeAspect="1"/>
          </p:cNvPicPr>
          <p:nvPr/>
        </p:nvPicPr>
        <p:blipFill>
          <a:blip r:embed="rId5"/>
          <a:stretch>
            <a:fillRect/>
          </a:stretch>
        </p:blipFill>
        <p:spPr>
          <a:xfrm>
            <a:off x="1813035" y="1242418"/>
            <a:ext cx="8565928" cy="4358259"/>
          </a:xfrm>
          <a:prstGeom prst="rect">
            <a:avLst/>
          </a:prstGeom>
        </p:spPr>
      </p:pic>
    </p:spTree>
    <p:extLst>
      <p:ext uri="{BB962C8B-B14F-4D97-AF65-F5344CB8AC3E}">
        <p14:creationId xmlns:p14="http://schemas.microsoft.com/office/powerpoint/2010/main" val="10920079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ISTRIBUTIONTYPE" val="Internal"/>
  <p:tag name="PITCHPROSLIDEID" val="2147309133"/>
  <p:tag name="PRESENTATIONID" val="e8c07fdf-ccda-4ed9-a28a-132ce66f8b5c"/>
</p:tagLst>
</file>

<file path=ppt/tags/tag2.xml><?xml version="1.0" encoding="utf-8"?>
<p:tagLst xmlns:a="http://schemas.openxmlformats.org/drawingml/2006/main" xmlns:r="http://schemas.openxmlformats.org/officeDocument/2006/relationships" xmlns:p="http://schemas.openxmlformats.org/presentationml/2006/main">
  <p:tag name="DISTRIBUTIONTYPE" val="Internal"/>
  <p:tag name="PITCHPROSLIDEID" val="2147309128"/>
  <p:tag name="PRESENTATIONID" val="e8c07fdf-ccda-4ed9-a28a-132ce66f8b5c"/>
</p:tagLst>
</file>

<file path=ppt/tags/tag3.xml><?xml version="1.0" encoding="utf-8"?>
<p:tagLst xmlns:a="http://schemas.openxmlformats.org/drawingml/2006/main" xmlns:r="http://schemas.openxmlformats.org/officeDocument/2006/relationships" xmlns:p="http://schemas.openxmlformats.org/presentationml/2006/main">
  <p:tag name="CONTENTLIBRARYICON" val="true"/>
</p:tagLst>
</file>

<file path=ppt/tags/tag4.xml><?xml version="1.0" encoding="utf-8"?>
<p:tagLst xmlns:a="http://schemas.openxmlformats.org/drawingml/2006/main" xmlns:r="http://schemas.openxmlformats.org/officeDocument/2006/relationships" xmlns:p="http://schemas.openxmlformats.org/presentationml/2006/main">
  <p:tag name="CONTENTLIBRARYICON" val="true"/>
</p:tagLst>
</file>

<file path=ppt/tags/tag5.xml><?xml version="1.0" encoding="utf-8"?>
<p:tagLst xmlns:a="http://schemas.openxmlformats.org/drawingml/2006/main" xmlns:r="http://schemas.openxmlformats.org/officeDocument/2006/relationships" xmlns:p="http://schemas.openxmlformats.org/presentationml/2006/main">
  <p:tag name="CONTENTLIBRARYICON" val="true"/>
</p:tagLst>
</file>

<file path=ppt/theme/theme1.xml><?xml version="1.0" encoding="utf-8"?>
<a:theme xmlns:a="http://schemas.openxmlformats.org/drawingml/2006/main" name="FDIC theme">
  <a:themeElements>
    <a:clrScheme name="FDIC colors">
      <a:dk1>
        <a:srgbClr val="003256"/>
      </a:dk1>
      <a:lt1>
        <a:srgbClr val="FFFFFF"/>
      </a:lt1>
      <a:dk2>
        <a:srgbClr val="44546A"/>
      </a:dk2>
      <a:lt2>
        <a:srgbClr val="E7E6E6"/>
      </a:lt2>
      <a:accent1>
        <a:srgbClr val="003256"/>
      </a:accent1>
      <a:accent2>
        <a:srgbClr val="B7AC83"/>
      </a:accent2>
      <a:accent3>
        <a:srgbClr val="7F7141"/>
      </a:accent3>
      <a:accent4>
        <a:srgbClr val="20509E"/>
      </a:accent4>
      <a:accent5>
        <a:srgbClr val="38B6FF"/>
      </a:accent5>
      <a:accent6>
        <a:srgbClr val="4B81A8"/>
      </a:accent6>
      <a:hlink>
        <a:srgbClr val="0563C1"/>
      </a:hlink>
      <a:folHlink>
        <a:srgbClr val="38B6FF"/>
      </a:folHlink>
    </a:clrScheme>
    <a:fontScheme name="FDIC fonts">
      <a:majorFont>
        <a:latin typeface="Merriweather"/>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24A9D8E-752C-4BB1-840C-8F8B96507B74}" vid="{65DD7B15-A29B-458E-9C19-A163E040D7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6600</TotalTime>
  <Words>1460</Words>
  <Application>Microsoft Office PowerPoint</Application>
  <PresentationFormat>Widescreen</PresentationFormat>
  <Paragraphs>124</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FDIC theme</vt:lpstr>
      <vt:lpstr>Connecting States’ Financial, Economic and Digital Inclusion Initiatives (webinar series)   Webinar # 1   Challenges of Systemic Inclusion - Unpacking Siloed Conversations for Greater Collaboration </vt:lpstr>
      <vt:lpstr> WEBINAR SERIES  Webinar #2: Assembling Strategic Inclusion Allies – Enhancing Resources and Measuring Impact Monday, October 17, 2022 - 10AM to 11AM (ET)  Resources for digital, economic, educational and financial inclusion that can be integrated for systemic impact.   Webinar #3: Be Kind and Refurbish - Laptops Bundled with Financial &amp; Economic Inclusion Resources Wednesday, November 2, 2022 – 1PM to 2PM (ET) Why and how to create sustainable statewide ecosystems for refurbishing and donating computers   Webinar #4: Finding Free &amp; Low-Cost Broadband Bundled with Financial and Economic Inclusion Resources Wednesday, November 16, 2022 – 4PM to 5PM (ET) How to leverage drive-imaging to offer inclusion apps and pointers with discounted broadband &amp; devices.   Webinar #5: Encouraging Youth Leadership Development - The Future of Digital and Financial Inclusion Monday, November 28, 2022 – 1PM to 2PM (ET) How youth can lead local digital equity needs-sensing and planning while building their own digital, media &amp; financial literacy skills.  Webinar #6: Uncovering Rural Systemic Inclusion Strategies - Outside the Urban Lines Thursday, December 15, 2022 – 1PM to 2PM (ET) Challenges, opportunities and lessons learned thus far from systemic inclusion efforts in New Hampshire.  </vt:lpstr>
      <vt:lpstr>Webinar Agenda:  </vt:lpstr>
      <vt:lpstr>Panelists Thoughts:   Promising and impactful inclusion resources  How their efforts stand ready to support those addressing other inclusion dimensions  How those addressing other inclusion dimensions can enhance their desired outcomes   Systemic Inclusion = Financial, Economic Educational &amp; Digital Inclusion  </vt:lpstr>
      <vt:lpstr>The views expressed in this presentation are the presenters and do not necessarily represent the views of the Federal Deposit Insurance Corporation</vt:lpstr>
      <vt:lpstr>Aims of the webinar series </vt:lpstr>
      <vt:lpstr>Francine Alkisswani, NTIA </vt:lpstr>
      <vt:lpstr>Patrick Eichholtz, Bank On Florida </vt:lpstr>
      <vt:lpstr>PowerPoint Presentation</vt:lpstr>
      <vt:lpstr>PowerPoint Presentation</vt:lpstr>
      <vt:lpstr>PowerPoint Presentation</vt:lpstr>
      <vt:lpstr>Marquita Robertson, Bank On North Carolina </vt:lpstr>
      <vt:lpstr>The Collaborative Closing the wealth gap in North Carolina by ensuring that everyone has a pathway to prosperity</vt:lpstr>
      <vt:lpstr>Gerry Hanley, SkillsCommons &amp; MERLOT</vt:lpstr>
      <vt:lpstr>FEEDing the BankOn Pipelines with  Open Educational Resources and Services</vt:lpstr>
      <vt:lpstr>                                     Supporting the Capacity Building of BankOn Programs (and others)</vt:lpstr>
      <vt:lpstr>Michelle Henry, JPMorgan Chase </vt:lpstr>
      <vt:lpstr>PowerPoint Presentation</vt:lpstr>
      <vt:lpstr>PowerPoint Presentation</vt:lpstr>
      <vt:lpstr>Nischal Chandra, Universal AI, Inc. </vt:lpstr>
      <vt:lpstr>Nischal Chandra, Universal AI, Inc. (cont.) </vt:lpstr>
      <vt:lpstr>Q &amp; A Session</vt:lpstr>
      <vt:lpstr>Next Steps</vt:lpstr>
      <vt:lpstr>Next Webinar #2 Assembling Strategic Inclusion Allies – Enhancing Resources and Measuring Impact </vt:lpstr>
    </vt:vector>
  </TitlesOfParts>
  <Company>FDIC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the Digital Footprint (webinar series)   Increasing Digital Access for Low-and-Moderate (LMI) Youth: Laying the Foundation</dc:title>
  <dc:creator>Lee, Terry A.</dc:creator>
  <cp:lastModifiedBy>Kevin Witting</cp:lastModifiedBy>
  <cp:revision>43</cp:revision>
  <dcterms:created xsi:type="dcterms:W3CDTF">2020-05-26T17:20:03Z</dcterms:created>
  <dcterms:modified xsi:type="dcterms:W3CDTF">2022-10-28T17:47:03Z</dcterms:modified>
</cp:coreProperties>
</file>