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2" r:id="rId2"/>
  </p:sldMasterIdLst>
  <p:notesMasterIdLst>
    <p:notesMasterId r:id="rId41"/>
  </p:notesMasterIdLst>
  <p:sldIdLst>
    <p:sldId id="256" r:id="rId3"/>
    <p:sldId id="258" r:id="rId4"/>
    <p:sldId id="261" r:id="rId5"/>
    <p:sldId id="2147472317" r:id="rId6"/>
    <p:sldId id="260" r:id="rId7"/>
    <p:sldId id="2147472319" r:id="rId8"/>
    <p:sldId id="2147472316" r:id="rId9"/>
    <p:sldId id="2147309146" r:id="rId10"/>
    <p:sldId id="2147309144" r:id="rId11"/>
    <p:sldId id="257" r:id="rId12"/>
    <p:sldId id="286" r:id="rId13"/>
    <p:sldId id="2147472336" r:id="rId14"/>
    <p:sldId id="275" r:id="rId15"/>
    <p:sldId id="2147472318" r:id="rId16"/>
    <p:sldId id="2147472325" r:id="rId17"/>
    <p:sldId id="2147472324" r:id="rId18"/>
    <p:sldId id="2147472322" r:id="rId19"/>
    <p:sldId id="2147472323" r:id="rId20"/>
    <p:sldId id="2147472305" r:id="rId21"/>
    <p:sldId id="2147472306" r:id="rId22"/>
    <p:sldId id="2147472307" r:id="rId23"/>
    <p:sldId id="2147472308" r:id="rId24"/>
    <p:sldId id="2147472309" r:id="rId25"/>
    <p:sldId id="2147472310" r:id="rId26"/>
    <p:sldId id="1189" r:id="rId27"/>
    <p:sldId id="2147472311" r:id="rId28"/>
    <p:sldId id="2147472312" r:id="rId29"/>
    <p:sldId id="2147472313" r:id="rId30"/>
    <p:sldId id="2147472314" r:id="rId31"/>
    <p:sldId id="2147472315" r:id="rId32"/>
    <p:sldId id="2147472332" r:id="rId33"/>
    <p:sldId id="2147472333" r:id="rId34"/>
    <p:sldId id="2147472334" r:id="rId35"/>
    <p:sldId id="2147472335" r:id="rId36"/>
    <p:sldId id="596" r:id="rId37"/>
    <p:sldId id="268" r:id="rId38"/>
    <p:sldId id="269" r:id="rId39"/>
    <p:sldId id="270" r:id="rId40"/>
  </p:sldIdLst>
  <p:sldSz cx="12192000" cy="6858000"/>
  <p:notesSz cx="7102475" cy="9388475"/>
  <p:embeddedFontLst>
    <p:embeddedFont>
      <p:font typeface="Calibri" panose="020F0502020204030204" pitchFamily="34" charset="0"/>
      <p:regular r:id="rId42"/>
      <p:bold r:id="rId43"/>
      <p:italic r:id="rId44"/>
      <p:boldItalic r:id="rId45"/>
    </p:embeddedFont>
    <p:embeddedFont>
      <p:font typeface="Merriweather" panose="00000500000000000000" pitchFamily="2" charset="0"/>
      <p:regular r:id="rId46"/>
      <p:bold r:id="rId47"/>
      <p:italic r:id="rId48"/>
      <p:boldItalic r:id="rId49"/>
    </p:embeddedFont>
    <p:embeddedFont>
      <p:font typeface="Source Sans Pro" panose="020B050303040302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C4099-F392-83DA-E6C5-9F1CEB1A1E76}" v="50" dt="2022-11-01T15:41:15.962"/>
    <p1510:client id="{2A58B32A-3261-D657-7C27-FF23E6333B16}" v="29" dt="2022-11-01T16:44:07.562"/>
    <p1510:client id="{44AB9954-9088-49EA-AD10-BE8E8C2188BC}" v="26" dt="2022-11-01T18:38:50.406"/>
    <p1510:client id="{C317ADBC-10CA-4D0F-92D7-55C43C957371}" v="3" dt="2022-11-01T19:38:19.128"/>
    <p1510:client id="{D7B59493-3E21-4565-B3FB-C00F2954FE24}" v="211" dt="2022-11-01T14:13:14.048"/>
    <p1510:client id="{ECB8CADF-E3C2-47B8-BC5D-F2114DDE0247}" v="18" dt="2022-11-01T19:31:13.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26" d="100"/>
          <a:sy n="126" d="100"/>
        </p:scale>
        <p:origin x="16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AB0318E2-47F2-084B-9795-7BF71F6DEAE6}" type="datetimeFigureOut">
              <a:rPr lang="en-US" smtClean="0"/>
              <a:t>11/1/2022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5013173-A5C9-B64B-88EE-D396CC5806B9}" type="slidenum">
              <a:rPr lang="en-US" smtClean="0"/>
              <a:t>‹#›</a:t>
            </a:fld>
            <a:endParaRPr lang="en-US"/>
          </a:p>
        </p:txBody>
      </p:sp>
    </p:spTree>
    <p:extLst>
      <p:ext uri="{BB962C8B-B14F-4D97-AF65-F5344CB8AC3E}">
        <p14:creationId xmlns:p14="http://schemas.microsoft.com/office/powerpoint/2010/main" val="346345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bundling </a:t>
            </a:r>
            <a:r>
              <a:rPr lang="en-US" dirty="0" err="1"/>
              <a:t>VirBELA</a:t>
            </a:r>
            <a:r>
              <a:rPr lang="en-US" dirty="0"/>
              <a:t> with laptops</a:t>
            </a:r>
            <a:br>
              <a:rPr lang="en-US" dirty="0">
                <a:cs typeface="+mn-lt"/>
              </a:rPr>
            </a:br>
            <a:r>
              <a:rPr lang="en-US" dirty="0"/>
              <a:t>* role of </a:t>
            </a:r>
            <a:r>
              <a:rPr lang="en-US" dirty="0" err="1"/>
              <a:t>VirBELA</a:t>
            </a:r>
            <a:r>
              <a:rPr lang="en-US" dirty="0"/>
              <a:t> environment to foster engagement based on quality of one’s ideas not one’s appearance</a:t>
            </a:r>
          </a:p>
        </p:txBody>
      </p:sp>
      <p:sp>
        <p:nvSpPr>
          <p:cNvPr id="4" name="Slide Number Placeholder 3"/>
          <p:cNvSpPr>
            <a:spLocks noGrp="1"/>
          </p:cNvSpPr>
          <p:nvPr>
            <p:ph type="sldNum" sz="quarter" idx="5"/>
          </p:nvPr>
        </p:nvSpPr>
        <p:spPr/>
        <p:txBody>
          <a:bodyPr/>
          <a:lstStyle/>
          <a:p>
            <a:fld id="{45013173-A5C9-B64B-88EE-D396CC5806B9}" type="slidenum">
              <a:rPr lang="en-US" smtClean="0"/>
              <a:t>16</a:t>
            </a:fld>
            <a:endParaRPr lang="en-US"/>
          </a:p>
        </p:txBody>
      </p:sp>
    </p:spTree>
    <p:extLst>
      <p:ext uri="{BB962C8B-B14F-4D97-AF65-F5344CB8AC3E}">
        <p14:creationId xmlns:p14="http://schemas.microsoft.com/office/powerpoint/2010/main" val="800543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pilot financial literacy classrooms (a) teach fin lit volunteers how to coach/teach (b) provide fin lit instructional materials in classroom for fin lit for K12, financial aid borrowing, and learning to manage money when get living wage income for 1st time</a:t>
            </a:r>
          </a:p>
        </p:txBody>
      </p:sp>
      <p:sp>
        <p:nvSpPr>
          <p:cNvPr id="4" name="Slide Number Placeholder 3"/>
          <p:cNvSpPr>
            <a:spLocks noGrp="1"/>
          </p:cNvSpPr>
          <p:nvPr>
            <p:ph type="sldNum" sz="quarter" idx="5"/>
          </p:nvPr>
        </p:nvSpPr>
        <p:spPr/>
        <p:txBody>
          <a:bodyPr/>
          <a:lstStyle/>
          <a:p>
            <a:fld id="{45013173-A5C9-B64B-88EE-D396CC5806B9}" type="slidenum">
              <a:rPr lang="en-US" smtClean="0"/>
              <a:t>17</a:t>
            </a:fld>
            <a:endParaRPr lang="en-US"/>
          </a:p>
        </p:txBody>
      </p:sp>
    </p:spTree>
    <p:extLst>
      <p:ext uri="{BB962C8B-B14F-4D97-AF65-F5344CB8AC3E}">
        <p14:creationId xmlns:p14="http://schemas.microsoft.com/office/powerpoint/2010/main" val="1406066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13173-A5C9-B64B-88EE-D396CC5806B9}" type="slidenum">
              <a:rPr lang="en-US" smtClean="0"/>
              <a:t>18</a:t>
            </a:fld>
            <a:endParaRPr lang="en-US"/>
          </a:p>
        </p:txBody>
      </p:sp>
    </p:spTree>
    <p:extLst>
      <p:ext uri="{BB962C8B-B14F-4D97-AF65-F5344CB8AC3E}">
        <p14:creationId xmlns:p14="http://schemas.microsoft.com/office/powerpoint/2010/main" val="1417292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Medium income $48K</a:t>
            </a:r>
          </a:p>
        </p:txBody>
      </p:sp>
      <p:sp>
        <p:nvSpPr>
          <p:cNvPr id="4" name="Slide Number Placeholder 3"/>
          <p:cNvSpPr>
            <a:spLocks noGrp="1"/>
          </p:cNvSpPr>
          <p:nvPr>
            <p:ph type="sldNum" sz="quarter" idx="5"/>
          </p:nvPr>
        </p:nvSpPr>
        <p:spPr/>
        <p:txBody>
          <a:bodyPr/>
          <a:lstStyle/>
          <a:p>
            <a:fld id="{5A9C5154-9858-4DDF-8BD4-B1D32FEAE2BE}" type="slidenum">
              <a:rPr lang="en-US" smtClean="0"/>
              <a:t>24</a:t>
            </a:fld>
            <a:endParaRPr lang="en-US" dirty="0"/>
          </a:p>
        </p:txBody>
      </p:sp>
    </p:spTree>
    <p:extLst>
      <p:ext uri="{BB962C8B-B14F-4D97-AF65-F5344CB8AC3E}">
        <p14:creationId xmlns:p14="http://schemas.microsoft.com/office/powerpoint/2010/main" val="20156396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6840" y="2558802"/>
            <a:ext cx="9144000" cy="1828655"/>
          </a:xfrm>
        </p:spPr>
        <p:txBody>
          <a:bodyPr anchor="b">
            <a:normAutofit/>
          </a:bodyPr>
          <a:lstStyle>
            <a:lvl1pPr algn="ctr">
              <a:defRPr sz="4400">
                <a:solidFill>
                  <a:schemeClr val="bg1"/>
                </a:solidFill>
              </a:defRPr>
            </a:lvl1pPr>
          </a:lstStyle>
          <a:p>
            <a:r>
              <a:rPr lang="en-US" sz="9600" b="1" i="1" u="sng" dirty="0"/>
              <a:t>Connecting the Digital Footprint </a:t>
            </a:r>
            <a:r>
              <a:rPr lang="en-US" sz="6000" b="1" i="1" u="sng" dirty="0"/>
              <a:t>(webinar series)</a:t>
            </a:r>
            <a:br>
              <a:rPr lang="en-US" sz="6000" b="1" dirty="0"/>
            </a:br>
            <a:r>
              <a:rPr lang="en-US" dirty="0"/>
              <a:t> </a:t>
            </a:r>
            <a:br>
              <a:rPr lang="en-US" dirty="0"/>
            </a:br>
            <a:r>
              <a:rPr lang="en-US" sz="5400" b="1" dirty="0"/>
              <a:t>Increasing Digital Access for Low-and-Moderate (LMI) Youth: </a:t>
            </a:r>
            <a:br>
              <a:rPr lang="en-US" sz="5400" dirty="0"/>
            </a:br>
            <a:r>
              <a:rPr lang="en-US" sz="5400" b="1" dirty="0">
                <a:solidFill>
                  <a:srgbClr val="FF0000"/>
                </a:solidFill>
              </a:rPr>
              <a:t>Laying the Foundation</a:t>
            </a:r>
            <a:endParaRPr lang="en-US" dirty="0"/>
          </a:p>
        </p:txBody>
      </p:sp>
      <p:sp>
        <p:nvSpPr>
          <p:cNvPr id="3" name="Subtitle 2"/>
          <p:cNvSpPr>
            <a:spLocks noGrp="1"/>
          </p:cNvSpPr>
          <p:nvPr>
            <p:ph type="subTitle" idx="1" hasCustomPrompt="1"/>
          </p:nvPr>
        </p:nvSpPr>
        <p:spPr>
          <a:xfrm>
            <a:off x="3767328" y="4690041"/>
            <a:ext cx="4714841" cy="805503"/>
          </a:xfrm>
          <a:ln w="25400" cmpd="sng">
            <a:solidFill>
              <a:schemeClr val="bg1"/>
            </a:solidFill>
          </a:ln>
        </p:spPr>
        <p:txBody>
          <a:bodyPr numCol="1" anchor="ctr" anchorCtr="0">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dirty="0"/>
              <a:t>Thursday, May 28, 2020  </a:t>
            </a:r>
          </a:p>
          <a:p>
            <a:r>
              <a:rPr lang="en-US" b="1" dirty="0"/>
              <a:t>11AM (EST) to 12PM (EST)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2288" y="5798128"/>
            <a:ext cx="1487424" cy="679707"/>
          </a:xfrm>
          <a:prstGeom prst="rect">
            <a:avLst/>
          </a:prstGeom>
        </p:spPr>
      </p:pic>
    </p:spTree>
    <p:extLst>
      <p:ext uri="{BB962C8B-B14F-4D97-AF65-F5344CB8AC3E}">
        <p14:creationId xmlns:p14="http://schemas.microsoft.com/office/powerpoint/2010/main" val="3928376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4023733" cy="1559901"/>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3155795"/>
            <a:ext cx="4023733" cy="3021165"/>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2323717"/>
            <a:ext cx="4023733" cy="749300"/>
          </a:xfrm>
          <a:noFill/>
        </p:spPr>
        <p:txBody>
          <a:bodyPr anchor="b"/>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Picture Placeholder 2">
            <a:extLst>
              <a:ext uri="{FF2B5EF4-FFF2-40B4-BE49-F238E27FC236}">
                <a16:creationId xmlns:a16="http://schemas.microsoft.com/office/drawing/2014/main" id="{F9E30DD0-FB39-F646-B9E1-7CB1E7564756}"/>
              </a:ext>
            </a:extLst>
          </p:cNvPr>
          <p:cNvSpPr>
            <a:spLocks noGrp="1"/>
          </p:cNvSpPr>
          <p:nvPr>
            <p:ph type="pic" sz="quarter" idx="15"/>
          </p:nvPr>
        </p:nvSpPr>
        <p:spPr>
          <a:xfrm>
            <a:off x="5107259" y="681038"/>
            <a:ext cx="6246541" cy="54959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680205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41158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2EDB30-D530-B4B5-D38E-F464E0E8F942}"/>
              </a:ext>
            </a:extLst>
          </p:cNvPr>
          <p:cNvSpPr>
            <a:spLocks noGrp="1"/>
          </p:cNvSpPr>
          <p:nvPr>
            <p:ph type="dt" sz="half" idx="10"/>
          </p:nvPr>
        </p:nvSpPr>
        <p:spPr/>
        <p:txBody>
          <a:bodyPr/>
          <a:lstStyle/>
          <a:p>
            <a:fld id="{F8C5733A-6444-4EA8-9B34-D7BD9DA21B23}" type="datetimeFigureOut">
              <a:rPr lang="en-US" smtClean="0"/>
              <a:t>11/1/2022</a:t>
            </a:fld>
            <a:endParaRPr lang="en-US"/>
          </a:p>
        </p:txBody>
      </p:sp>
      <p:sp>
        <p:nvSpPr>
          <p:cNvPr id="3" name="Footer Placeholder 2">
            <a:extLst>
              <a:ext uri="{FF2B5EF4-FFF2-40B4-BE49-F238E27FC236}">
                <a16:creationId xmlns:a16="http://schemas.microsoft.com/office/drawing/2014/main" id="{379DEC95-F9ED-98A6-D44A-4B84F96E63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4E0D41-1BC3-DE5E-D688-A9CF3D2E495F}"/>
              </a:ext>
            </a:extLst>
          </p:cNvPr>
          <p:cNvSpPr>
            <a:spLocks noGrp="1"/>
          </p:cNvSpPr>
          <p:nvPr>
            <p:ph type="sldNum" sz="quarter" idx="12"/>
          </p:nvPr>
        </p:nvSpPr>
        <p:spPr/>
        <p:txBody>
          <a:bodyPr/>
          <a:lstStyle/>
          <a:p>
            <a:fld id="{F2776F9D-2FFD-4DB7-964B-7E0B48945A63}" type="slidenum">
              <a:rPr lang="en-US" smtClean="0"/>
              <a:t>‹#›</a:t>
            </a:fld>
            <a:endParaRPr lang="en-US"/>
          </a:p>
        </p:txBody>
      </p:sp>
    </p:spTree>
    <p:extLst>
      <p:ext uri="{BB962C8B-B14F-4D97-AF65-F5344CB8AC3E}">
        <p14:creationId xmlns:p14="http://schemas.microsoft.com/office/powerpoint/2010/main" val="363072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D9D8-6A0B-3E6D-A669-83B5267AD6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A36E97-ACD6-0FCB-31DA-81F2F9BD2D7A}"/>
              </a:ext>
            </a:extLst>
          </p:cNvPr>
          <p:cNvSpPr>
            <a:spLocks noGrp="1"/>
          </p:cNvSpPr>
          <p:nvPr>
            <p:ph type="dt" sz="half" idx="10"/>
          </p:nvPr>
        </p:nvSpPr>
        <p:spPr/>
        <p:txBody>
          <a:bodyPr/>
          <a:lstStyle/>
          <a:p>
            <a:fld id="{F8C5733A-6444-4EA8-9B34-D7BD9DA21B23}" type="datetimeFigureOut">
              <a:rPr lang="en-US" smtClean="0"/>
              <a:t>11/1/2022</a:t>
            </a:fld>
            <a:endParaRPr lang="en-US"/>
          </a:p>
        </p:txBody>
      </p:sp>
      <p:sp>
        <p:nvSpPr>
          <p:cNvPr id="4" name="Footer Placeholder 3">
            <a:extLst>
              <a:ext uri="{FF2B5EF4-FFF2-40B4-BE49-F238E27FC236}">
                <a16:creationId xmlns:a16="http://schemas.microsoft.com/office/drawing/2014/main" id="{EB8AD3E2-D058-2521-76F8-169B13D3FF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0D37B5-CA24-3F26-526E-D472493EB48C}"/>
              </a:ext>
            </a:extLst>
          </p:cNvPr>
          <p:cNvSpPr>
            <a:spLocks noGrp="1"/>
          </p:cNvSpPr>
          <p:nvPr>
            <p:ph type="sldNum" sz="quarter" idx="12"/>
          </p:nvPr>
        </p:nvSpPr>
        <p:spPr/>
        <p:txBody>
          <a:bodyPr/>
          <a:lstStyle/>
          <a:p>
            <a:fld id="{F2776F9D-2FFD-4DB7-964B-7E0B48945A63}" type="slidenum">
              <a:rPr lang="en-US" smtClean="0"/>
              <a:t>‹#›</a:t>
            </a:fld>
            <a:endParaRPr lang="en-US"/>
          </a:p>
        </p:txBody>
      </p:sp>
    </p:spTree>
    <p:extLst>
      <p:ext uri="{BB962C8B-B14F-4D97-AF65-F5344CB8AC3E}">
        <p14:creationId xmlns:p14="http://schemas.microsoft.com/office/powerpoint/2010/main" val="2611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A26C-087C-8546-BF90-442DDDC0E0E2}"/>
              </a:ext>
            </a:extLst>
          </p:cNvPr>
          <p:cNvSpPr>
            <a:spLocks noGrp="1"/>
          </p:cNvSpPr>
          <p:nvPr>
            <p:ph type="ctrTitle"/>
          </p:nvPr>
        </p:nvSpPr>
        <p:spPr>
          <a:xfrm>
            <a:off x="2316663" y="906651"/>
            <a:ext cx="7964937" cy="2366851"/>
          </a:xfrm>
        </p:spPr>
        <p:txBody>
          <a:bodyPr anchor="b"/>
          <a:lstStyle>
            <a:lvl1pPr algn="l">
              <a:lnSpc>
                <a:spcPts val="6200"/>
              </a:lnSpc>
              <a:defRPr sz="6000"/>
            </a:lvl1pPr>
          </a:lstStyle>
          <a:p>
            <a:r>
              <a:rPr lang="en-US" dirty="0"/>
              <a:t>Click to edit Master title style</a:t>
            </a:r>
          </a:p>
        </p:txBody>
      </p:sp>
      <p:sp>
        <p:nvSpPr>
          <p:cNvPr id="3" name="Subtitle 2">
            <a:extLst>
              <a:ext uri="{FF2B5EF4-FFF2-40B4-BE49-F238E27FC236}">
                <a16:creationId xmlns:a16="http://schemas.microsoft.com/office/drawing/2014/main" id="{2C01B06A-9FE1-3240-8464-AC39975D08A6}"/>
              </a:ext>
            </a:extLst>
          </p:cNvPr>
          <p:cNvSpPr>
            <a:spLocks noGrp="1"/>
          </p:cNvSpPr>
          <p:nvPr>
            <p:ph type="subTitle" idx="1"/>
          </p:nvPr>
        </p:nvSpPr>
        <p:spPr>
          <a:xfrm>
            <a:off x="2362558" y="3520287"/>
            <a:ext cx="7919042" cy="11423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2E4C7ADF-37AE-8F44-90CA-33DB7C9473F7}"/>
              </a:ext>
            </a:extLst>
          </p:cNvPr>
          <p:cNvSpPr>
            <a:spLocks noGrp="1"/>
          </p:cNvSpPr>
          <p:nvPr>
            <p:ph type="sldNum" sz="quarter" idx="12"/>
          </p:nvPr>
        </p:nvSpPr>
        <p:spPr/>
        <p:txBody>
          <a:bodyPr/>
          <a:lstStyle/>
          <a:p>
            <a:fld id="{FC6080D5-5A8F-2C43-A393-8A54D4E0F4CC}" type="slidenum">
              <a:rPr lang="en-US" smtClean="0"/>
              <a:t>‹#›</a:t>
            </a:fld>
            <a:endParaRPr lang="en-US" dirty="0"/>
          </a:p>
        </p:txBody>
      </p:sp>
      <p:grpSp>
        <p:nvGrpSpPr>
          <p:cNvPr id="8" name="Group 7">
            <a:extLst>
              <a:ext uri="{FF2B5EF4-FFF2-40B4-BE49-F238E27FC236}">
                <a16:creationId xmlns:a16="http://schemas.microsoft.com/office/drawing/2014/main" id="{B1BE6784-85AA-3F4E-8996-414795288AC9}"/>
              </a:ext>
            </a:extLst>
          </p:cNvPr>
          <p:cNvGrpSpPr/>
          <p:nvPr userDrawn="1"/>
        </p:nvGrpSpPr>
        <p:grpSpPr>
          <a:xfrm>
            <a:off x="-14602" y="144930"/>
            <a:ext cx="4751969" cy="6717208"/>
            <a:chOff x="-14602" y="144930"/>
            <a:chExt cx="4751969" cy="6717208"/>
          </a:xfrm>
        </p:grpSpPr>
        <p:sp>
          <p:nvSpPr>
            <p:cNvPr id="9" name="Freeform: Shape 23">
              <a:extLst>
                <a:ext uri="{FF2B5EF4-FFF2-40B4-BE49-F238E27FC236}">
                  <a16:creationId xmlns:a16="http://schemas.microsoft.com/office/drawing/2014/main" id="{DCF04372-D1C1-414D-8B85-547434BA9AD1}"/>
                </a:ext>
              </a:extLst>
            </p:cNvPr>
            <p:cNvSpPr/>
            <p:nvPr/>
          </p:nvSpPr>
          <p:spPr>
            <a:xfrm rot="5400000">
              <a:off x="2708480" y="5747902"/>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AE4FF"/>
            </a:solidFill>
            <a:ln w="52234" cap="flat">
              <a:noFill/>
              <a:prstDash val="solid"/>
              <a:miter/>
            </a:ln>
          </p:spPr>
          <p:txBody>
            <a:bodyPr rtlCol="0" anchor="ctr"/>
            <a:lstStyle/>
            <a:p>
              <a:endParaRPr lang="en-US"/>
            </a:p>
          </p:txBody>
        </p:sp>
        <p:pic>
          <p:nvPicPr>
            <p:cNvPr id="10" name="Graphic 9">
              <a:extLst>
                <a:ext uri="{FF2B5EF4-FFF2-40B4-BE49-F238E27FC236}">
                  <a16:creationId xmlns:a16="http://schemas.microsoft.com/office/drawing/2014/main" id="{8BAC6582-BB77-A245-BDE6-FAF2E5D38E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128" y="479363"/>
              <a:ext cx="569950" cy="239011"/>
            </a:xfrm>
            <a:prstGeom prst="rect">
              <a:avLst/>
            </a:prstGeom>
          </p:spPr>
        </p:pic>
        <p:pic>
          <p:nvPicPr>
            <p:cNvPr id="11" name="Graphic 10">
              <a:extLst>
                <a:ext uri="{FF2B5EF4-FFF2-40B4-BE49-F238E27FC236}">
                  <a16:creationId xmlns:a16="http://schemas.microsoft.com/office/drawing/2014/main" id="{8BC17B9E-D728-8F4E-8030-16AE8D1F14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231581" y="1041004"/>
              <a:ext cx="898957" cy="376982"/>
            </a:xfrm>
            <a:prstGeom prst="rect">
              <a:avLst/>
            </a:prstGeom>
          </p:spPr>
        </p:pic>
        <p:pic>
          <p:nvPicPr>
            <p:cNvPr id="12" name="Graphic 11">
              <a:extLst>
                <a:ext uri="{FF2B5EF4-FFF2-40B4-BE49-F238E27FC236}">
                  <a16:creationId xmlns:a16="http://schemas.microsoft.com/office/drawing/2014/main" id="{3BDA40B5-051B-654A-BCAA-9F57029113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913655" y="1954929"/>
              <a:ext cx="987658" cy="414179"/>
            </a:xfrm>
            <a:prstGeom prst="rect">
              <a:avLst/>
            </a:prstGeom>
          </p:spPr>
        </p:pic>
        <p:pic>
          <p:nvPicPr>
            <p:cNvPr id="13" name="Graphic 12">
              <a:extLst>
                <a:ext uri="{FF2B5EF4-FFF2-40B4-BE49-F238E27FC236}">
                  <a16:creationId xmlns:a16="http://schemas.microsoft.com/office/drawing/2014/main" id="{4A95A558-633C-F445-82BE-B8CADE6AE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9072711">
              <a:off x="2252849" y="4896039"/>
              <a:ext cx="593989" cy="249091"/>
            </a:xfrm>
            <a:prstGeom prst="rect">
              <a:avLst/>
            </a:prstGeom>
          </p:spPr>
        </p:pic>
        <p:pic>
          <p:nvPicPr>
            <p:cNvPr id="14" name="Graphic 13">
              <a:extLst>
                <a:ext uri="{FF2B5EF4-FFF2-40B4-BE49-F238E27FC236}">
                  <a16:creationId xmlns:a16="http://schemas.microsoft.com/office/drawing/2014/main" id="{C9C52367-B4CC-C040-9E67-B66A1FC8A0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9268" y="5342586"/>
              <a:ext cx="1260505" cy="528599"/>
            </a:xfrm>
            <a:prstGeom prst="rect">
              <a:avLst/>
            </a:prstGeom>
          </p:spPr>
        </p:pic>
        <p:pic>
          <p:nvPicPr>
            <p:cNvPr id="15" name="Graphic 14">
              <a:extLst>
                <a:ext uri="{FF2B5EF4-FFF2-40B4-BE49-F238E27FC236}">
                  <a16:creationId xmlns:a16="http://schemas.microsoft.com/office/drawing/2014/main" id="{B5A50267-9C75-444C-B447-C35E4DD0E7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flipV="1">
              <a:off x="-479843" y="2472320"/>
              <a:ext cx="1631084" cy="684000"/>
            </a:xfrm>
            <a:prstGeom prst="rect">
              <a:avLst/>
            </a:prstGeom>
          </p:spPr>
        </p:pic>
        <p:pic>
          <p:nvPicPr>
            <p:cNvPr id="16" name="Graphic 15">
              <a:extLst>
                <a:ext uri="{FF2B5EF4-FFF2-40B4-BE49-F238E27FC236}">
                  <a16:creationId xmlns:a16="http://schemas.microsoft.com/office/drawing/2014/main" id="{90EFD9D1-581D-414D-A2CA-F1880EA1A6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10707" y="3635513"/>
              <a:ext cx="1651079" cy="692385"/>
            </a:xfrm>
            <a:prstGeom prst="rect">
              <a:avLst/>
            </a:prstGeom>
          </p:spPr>
        </p:pic>
        <p:pic>
          <p:nvPicPr>
            <p:cNvPr id="17" name="Graphic 16">
              <a:extLst>
                <a:ext uri="{FF2B5EF4-FFF2-40B4-BE49-F238E27FC236}">
                  <a16:creationId xmlns:a16="http://schemas.microsoft.com/office/drawing/2014/main" id="{3456095B-E8E5-864F-94BB-D88B713F46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29" y="6198213"/>
              <a:ext cx="1573341" cy="659788"/>
            </a:xfrm>
            <a:prstGeom prst="rect">
              <a:avLst/>
            </a:prstGeom>
          </p:spPr>
        </p:pic>
        <p:pic>
          <p:nvPicPr>
            <p:cNvPr id="18" name="Graphic 17">
              <a:extLst>
                <a:ext uri="{FF2B5EF4-FFF2-40B4-BE49-F238E27FC236}">
                  <a16:creationId xmlns:a16="http://schemas.microsoft.com/office/drawing/2014/main" id="{F580E4EB-9D69-0D4A-9723-D00CD3DEFD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046781" y="5742097"/>
              <a:ext cx="1573341" cy="659788"/>
            </a:xfrm>
            <a:prstGeom prst="rect">
              <a:avLst/>
            </a:prstGeom>
          </p:spPr>
        </p:pic>
        <p:pic>
          <p:nvPicPr>
            <p:cNvPr id="19" name="Graphic 18">
              <a:extLst>
                <a:ext uri="{FF2B5EF4-FFF2-40B4-BE49-F238E27FC236}">
                  <a16:creationId xmlns:a16="http://schemas.microsoft.com/office/drawing/2014/main" id="{1678FA03-D9A4-6C45-9F7D-C3844EAA3B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64026" y="6198213"/>
              <a:ext cx="1573341" cy="659788"/>
            </a:xfrm>
            <a:prstGeom prst="rect">
              <a:avLst/>
            </a:prstGeom>
          </p:spPr>
        </p:pic>
        <p:sp>
          <p:nvSpPr>
            <p:cNvPr id="20" name="Freeform: Shape 14">
              <a:extLst>
                <a:ext uri="{FF2B5EF4-FFF2-40B4-BE49-F238E27FC236}">
                  <a16:creationId xmlns:a16="http://schemas.microsoft.com/office/drawing/2014/main" id="{B3977EDE-9017-F545-844C-D90E821521AE}"/>
                </a:ext>
              </a:extLst>
            </p:cNvPr>
            <p:cNvSpPr/>
            <p:nvPr/>
          </p:nvSpPr>
          <p:spPr>
            <a:xfrm flipH="1">
              <a:off x="-14602" y="2944967"/>
              <a:ext cx="1646633" cy="692385"/>
            </a:xfrm>
            <a:custGeom>
              <a:avLst/>
              <a:gdLst>
                <a:gd name="connsiteX0" fmla="*/ 709600 w 1646633"/>
                <a:gd name="connsiteY0" fmla="*/ 691866 h 692385"/>
                <a:gd name="connsiteX1" fmla="*/ 1646568 w 1646633"/>
                <a:gd name="connsiteY1" fmla="*/ 691866 h 692385"/>
                <a:gd name="connsiteX2" fmla="*/ 987705 w 1646633"/>
                <a:gd name="connsiteY2" fmla="*/ 33001 h 692385"/>
                <a:gd name="connsiteX3" fmla="*/ 742596 w 1646633"/>
                <a:gd name="connsiteY3" fmla="*/ -519 h 692385"/>
                <a:gd name="connsiteX4" fmla="*/ -65 w 1646633"/>
                <a:gd name="connsiteY4" fmla="*/ 366098 h 692385"/>
                <a:gd name="connsiteX5" fmla="*/ 709600 w 1646633"/>
                <a:gd name="connsiteY5" fmla="*/ 691866 h 6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33" h="692385">
                  <a:moveTo>
                    <a:pt x="709600" y="691866"/>
                  </a:moveTo>
                  <a:lnTo>
                    <a:pt x="1646568" y="691866"/>
                  </a:lnTo>
                  <a:lnTo>
                    <a:pt x="987705" y="33001"/>
                  </a:lnTo>
                  <a:cubicBezTo>
                    <a:pt x="907877" y="10899"/>
                    <a:pt x="825436" y="-414"/>
                    <a:pt x="742596" y="-519"/>
                  </a:cubicBezTo>
                  <a:cubicBezTo>
                    <a:pt x="451539" y="-308"/>
                    <a:pt x="177110" y="135182"/>
                    <a:pt x="-65" y="366098"/>
                  </a:cubicBezTo>
                  <a:cubicBezTo>
                    <a:pt x="177645" y="573027"/>
                    <a:pt x="436848" y="692023"/>
                    <a:pt x="709600" y="691866"/>
                  </a:cubicBezTo>
                  <a:close/>
                </a:path>
              </a:pathLst>
            </a:custGeom>
            <a:solidFill>
              <a:srgbClr val="FFFFFF"/>
            </a:solidFill>
            <a:ln w="52234"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B9007C6-C363-8A4D-8AA3-0590752ADA14}"/>
                </a:ext>
              </a:extLst>
            </p:cNvPr>
            <p:cNvSpPr/>
            <p:nvPr/>
          </p:nvSpPr>
          <p:spPr>
            <a:xfrm rot="5400000">
              <a:off x="-459465" y="5729574"/>
              <a:ext cx="1588343" cy="667873"/>
            </a:xfrm>
            <a:custGeom>
              <a:avLst/>
              <a:gdLst>
                <a:gd name="connsiteX0" fmla="*/ 709601 w 1646635"/>
                <a:gd name="connsiteY0" fmla="*/ 691866 h 692384"/>
                <a:gd name="connsiteX1" fmla="*/ 1646570 w 1646635"/>
                <a:gd name="connsiteY1" fmla="*/ 691866 h 692384"/>
                <a:gd name="connsiteX2" fmla="*/ 987707 w 1646635"/>
                <a:gd name="connsiteY2" fmla="*/ 33001 h 692384"/>
                <a:gd name="connsiteX3" fmla="*/ 742597 w 1646635"/>
                <a:gd name="connsiteY3" fmla="*/ -519 h 692384"/>
                <a:gd name="connsiteX4" fmla="*/ -65 w 1646635"/>
                <a:gd name="connsiteY4" fmla="*/ 366098 h 692384"/>
                <a:gd name="connsiteX5" fmla="*/ 709601 w 1646635"/>
                <a:gd name="connsiteY5" fmla="*/ 691866 h 69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35" h="692384">
                  <a:moveTo>
                    <a:pt x="709601" y="691866"/>
                  </a:moveTo>
                  <a:lnTo>
                    <a:pt x="1646570" y="691866"/>
                  </a:lnTo>
                  <a:lnTo>
                    <a:pt x="987707" y="33001"/>
                  </a:lnTo>
                  <a:cubicBezTo>
                    <a:pt x="907878" y="10899"/>
                    <a:pt x="825437" y="-414"/>
                    <a:pt x="742597" y="-519"/>
                  </a:cubicBezTo>
                  <a:cubicBezTo>
                    <a:pt x="451539" y="-308"/>
                    <a:pt x="177111" y="135182"/>
                    <a:pt x="-65" y="366098"/>
                  </a:cubicBezTo>
                  <a:cubicBezTo>
                    <a:pt x="177645" y="573027"/>
                    <a:pt x="436848" y="692022"/>
                    <a:pt x="709601" y="691866"/>
                  </a:cubicBezTo>
                  <a:close/>
                </a:path>
              </a:pathLst>
            </a:custGeom>
            <a:solidFill>
              <a:srgbClr val="FFFFFF"/>
            </a:solidFill>
            <a:ln w="52234" cap="flat">
              <a:noFill/>
              <a:prstDash val="solid"/>
              <a:miter/>
            </a:ln>
          </p:spPr>
          <p:txBody>
            <a:bodyPr rtlCol="0" anchor="ctr"/>
            <a:lstStyle/>
            <a:p>
              <a:endParaRPr lang="en-US"/>
            </a:p>
          </p:txBody>
        </p:sp>
        <p:sp>
          <p:nvSpPr>
            <p:cNvPr id="22" name="Freeform: Shape 26">
              <a:extLst>
                <a:ext uri="{FF2B5EF4-FFF2-40B4-BE49-F238E27FC236}">
                  <a16:creationId xmlns:a16="http://schemas.microsoft.com/office/drawing/2014/main" id="{19950025-0AD9-CB4D-9FE5-E1AB7CC300A5}"/>
                </a:ext>
              </a:extLst>
            </p:cNvPr>
            <p:cNvSpPr/>
            <p:nvPr/>
          </p:nvSpPr>
          <p:spPr>
            <a:xfrm>
              <a:off x="1580728" y="6192470"/>
              <a:ext cx="1588340" cy="667872"/>
            </a:xfrm>
            <a:custGeom>
              <a:avLst/>
              <a:gdLst>
                <a:gd name="connsiteX0" fmla="*/ 709601 w 1646635"/>
                <a:gd name="connsiteY0" fmla="*/ 691866 h 692384"/>
                <a:gd name="connsiteX1" fmla="*/ 1646570 w 1646635"/>
                <a:gd name="connsiteY1" fmla="*/ 691866 h 692384"/>
                <a:gd name="connsiteX2" fmla="*/ 987707 w 1646635"/>
                <a:gd name="connsiteY2" fmla="*/ 33001 h 692384"/>
                <a:gd name="connsiteX3" fmla="*/ 742597 w 1646635"/>
                <a:gd name="connsiteY3" fmla="*/ -519 h 692384"/>
                <a:gd name="connsiteX4" fmla="*/ -65 w 1646635"/>
                <a:gd name="connsiteY4" fmla="*/ 366098 h 692384"/>
                <a:gd name="connsiteX5" fmla="*/ 709601 w 1646635"/>
                <a:gd name="connsiteY5" fmla="*/ 691866 h 69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6635" h="692384">
                  <a:moveTo>
                    <a:pt x="709601" y="691866"/>
                  </a:moveTo>
                  <a:lnTo>
                    <a:pt x="1646570" y="691866"/>
                  </a:lnTo>
                  <a:lnTo>
                    <a:pt x="987707" y="33001"/>
                  </a:lnTo>
                  <a:cubicBezTo>
                    <a:pt x="907878" y="10899"/>
                    <a:pt x="825437" y="-414"/>
                    <a:pt x="742597" y="-519"/>
                  </a:cubicBezTo>
                  <a:cubicBezTo>
                    <a:pt x="451539" y="-308"/>
                    <a:pt x="177111" y="135182"/>
                    <a:pt x="-65" y="366098"/>
                  </a:cubicBezTo>
                  <a:cubicBezTo>
                    <a:pt x="177645" y="573027"/>
                    <a:pt x="436848" y="692022"/>
                    <a:pt x="709601" y="691866"/>
                  </a:cubicBezTo>
                  <a:close/>
                </a:path>
              </a:pathLst>
            </a:custGeom>
            <a:solidFill>
              <a:srgbClr val="FFFFFF"/>
            </a:solidFill>
            <a:ln w="52234" cap="flat">
              <a:noFill/>
              <a:prstDash val="solid"/>
              <a:miter/>
            </a:ln>
          </p:spPr>
          <p:txBody>
            <a:bodyPr rtlCol="0" anchor="ctr"/>
            <a:lstStyle/>
            <a:p>
              <a:endParaRPr lang="en-US"/>
            </a:p>
          </p:txBody>
        </p:sp>
        <p:sp>
          <p:nvSpPr>
            <p:cNvPr id="23" name="Freeform: Shape 29">
              <a:extLst>
                <a:ext uri="{FF2B5EF4-FFF2-40B4-BE49-F238E27FC236}">
                  <a16:creationId xmlns:a16="http://schemas.microsoft.com/office/drawing/2014/main" id="{67E3B947-3FDA-2343-8668-0E60639D72C9}"/>
                </a:ext>
              </a:extLst>
            </p:cNvPr>
            <p:cNvSpPr/>
            <p:nvPr/>
          </p:nvSpPr>
          <p:spPr>
            <a:xfrm rot="16200000" flipV="1">
              <a:off x="-475569" y="4112266"/>
              <a:ext cx="1626205" cy="684051"/>
            </a:xfrm>
            <a:custGeom>
              <a:avLst/>
              <a:gdLst>
                <a:gd name="connsiteX0" fmla="*/ 700509 w 1626205"/>
                <a:gd name="connsiteY0" fmla="*/ 683417 h 684051"/>
                <a:gd name="connsiteX1" fmla="*/ 1625954 w 1626205"/>
                <a:gd name="connsiteY1" fmla="*/ 683417 h 684051"/>
                <a:gd name="connsiteX2" fmla="*/ 975471 w 1626205"/>
                <a:gd name="connsiteY2" fmla="*/ 32412 h 684051"/>
                <a:gd name="connsiteX3" fmla="*/ -252 w 1626205"/>
                <a:gd name="connsiteY3" fmla="*/ 361321 h 684051"/>
                <a:gd name="connsiteX4" fmla="*/ 700509 w 1626205"/>
                <a:gd name="connsiteY4" fmla="*/ 683417 h 684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5" h="684051">
                  <a:moveTo>
                    <a:pt x="700509" y="683417"/>
                  </a:moveTo>
                  <a:lnTo>
                    <a:pt x="1625954" y="683417"/>
                  </a:lnTo>
                  <a:lnTo>
                    <a:pt x="975471" y="32412"/>
                  </a:lnTo>
                  <a:cubicBezTo>
                    <a:pt x="613568" y="-67201"/>
                    <a:pt x="227470" y="62947"/>
                    <a:pt x="-252" y="361321"/>
                  </a:cubicBezTo>
                  <a:cubicBezTo>
                    <a:pt x="175148" y="565787"/>
                    <a:pt x="431099" y="683417"/>
                    <a:pt x="700509" y="683417"/>
                  </a:cubicBezTo>
                  <a:close/>
                </a:path>
              </a:pathLst>
            </a:custGeom>
            <a:solidFill>
              <a:srgbClr val="CAE4FF"/>
            </a:solidFill>
            <a:ln w="52234" cap="flat">
              <a:noFill/>
              <a:prstDash val="solid"/>
              <a:miter/>
            </a:ln>
          </p:spPr>
          <p:txBody>
            <a:bodyPr rtlCol="0" anchor="ctr"/>
            <a:lstStyle/>
            <a:p>
              <a:endParaRPr lang="en-US"/>
            </a:p>
          </p:txBody>
        </p:sp>
        <p:sp>
          <p:nvSpPr>
            <p:cNvPr id="24" name="Freeform: Shape 32">
              <a:extLst>
                <a:ext uri="{FF2B5EF4-FFF2-40B4-BE49-F238E27FC236}">
                  <a16:creationId xmlns:a16="http://schemas.microsoft.com/office/drawing/2014/main" id="{456C87BA-EA26-C64C-B36E-E83C04DE3304}"/>
                </a:ext>
              </a:extLst>
            </p:cNvPr>
            <p:cNvSpPr/>
            <p:nvPr/>
          </p:nvSpPr>
          <p:spPr>
            <a:xfrm rot="16200000" flipH="1" flipV="1">
              <a:off x="708423" y="4974883"/>
              <a:ext cx="1248513" cy="524979"/>
            </a:xfrm>
            <a:custGeom>
              <a:avLst/>
              <a:gdLst>
                <a:gd name="connsiteX0" fmla="*/ 538019 w 1248513"/>
                <a:gd name="connsiteY0" fmla="*/ 524460 h 524979"/>
                <a:gd name="connsiteX1" fmla="*/ 1248449 w 1248513"/>
                <a:gd name="connsiteY1" fmla="*/ 524460 h 524979"/>
                <a:gd name="connsiteX2" fmla="*/ 748884 w 1248513"/>
                <a:gd name="connsiteY2" fmla="*/ 24896 h 524979"/>
                <a:gd name="connsiteX3" fmla="*/ 563037 w 1248513"/>
                <a:gd name="connsiteY3" fmla="*/ -519 h 524979"/>
                <a:gd name="connsiteX4" fmla="*/ -65 w 1248513"/>
                <a:gd name="connsiteY4" fmla="*/ 277457 h 524979"/>
                <a:gd name="connsiteX5" fmla="*/ 538019 w 1248513"/>
                <a:gd name="connsiteY5" fmla="*/ 524460 h 524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513" h="524979">
                  <a:moveTo>
                    <a:pt x="538019" y="524460"/>
                  </a:moveTo>
                  <a:lnTo>
                    <a:pt x="1248449" y="524460"/>
                  </a:lnTo>
                  <a:lnTo>
                    <a:pt x="748884" y="24896"/>
                  </a:lnTo>
                  <a:cubicBezTo>
                    <a:pt x="688357" y="8139"/>
                    <a:pt x="625848" y="-439"/>
                    <a:pt x="563037" y="-519"/>
                  </a:cubicBezTo>
                  <a:cubicBezTo>
                    <a:pt x="342351" y="-359"/>
                    <a:pt x="134273" y="102372"/>
                    <a:pt x="-65" y="277457"/>
                  </a:cubicBezTo>
                  <a:cubicBezTo>
                    <a:pt x="134678" y="434355"/>
                    <a:pt x="331212" y="524579"/>
                    <a:pt x="538019" y="524460"/>
                  </a:cubicBezTo>
                  <a:close/>
                </a:path>
              </a:pathLst>
            </a:custGeom>
            <a:solidFill>
              <a:srgbClr val="FFFFFF"/>
            </a:solidFill>
            <a:ln w="39636" cap="flat">
              <a:noFill/>
              <a:prstDash val="solid"/>
              <a:miter/>
            </a:ln>
          </p:spPr>
          <p:txBody>
            <a:bodyPr rtlCol="0" anchor="ctr"/>
            <a:lstStyle/>
            <a:p>
              <a:endParaRPr lang="en-US"/>
            </a:p>
          </p:txBody>
        </p:sp>
        <p:sp>
          <p:nvSpPr>
            <p:cNvPr id="25" name="Freeform: Shape 35">
              <a:extLst>
                <a:ext uri="{FF2B5EF4-FFF2-40B4-BE49-F238E27FC236}">
                  <a16:creationId xmlns:a16="http://schemas.microsoft.com/office/drawing/2014/main" id="{7D670D64-29BD-A541-A6C9-741E48191D20}"/>
                </a:ext>
              </a:extLst>
            </p:cNvPr>
            <p:cNvSpPr/>
            <p:nvPr/>
          </p:nvSpPr>
          <p:spPr>
            <a:xfrm rot="2779879">
              <a:off x="-142028" y="1012152"/>
              <a:ext cx="916367" cy="385318"/>
            </a:xfrm>
            <a:custGeom>
              <a:avLst/>
              <a:gdLst>
                <a:gd name="connsiteX0" fmla="*/ 394871 w 916367"/>
                <a:gd name="connsiteY0" fmla="*/ 384799 h 385318"/>
                <a:gd name="connsiteX1" fmla="*/ 916302 w 916367"/>
                <a:gd name="connsiteY1" fmla="*/ 384799 h 385318"/>
                <a:gd name="connsiteX2" fmla="*/ 549639 w 916367"/>
                <a:gd name="connsiteY2" fmla="*/ 18135 h 385318"/>
                <a:gd name="connsiteX3" fmla="*/ 413233 w 916367"/>
                <a:gd name="connsiteY3" fmla="*/ -519 h 385318"/>
                <a:gd name="connsiteX4" fmla="*/ -65 w 916367"/>
                <a:gd name="connsiteY4" fmla="*/ 203507 h 385318"/>
                <a:gd name="connsiteX5" fmla="*/ 394871 w 916367"/>
                <a:gd name="connsiteY5" fmla="*/ 384799 h 3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367" h="385318">
                  <a:moveTo>
                    <a:pt x="394871" y="384799"/>
                  </a:moveTo>
                  <a:lnTo>
                    <a:pt x="916302" y="384799"/>
                  </a:lnTo>
                  <a:lnTo>
                    <a:pt x="549639" y="18135"/>
                  </a:lnTo>
                  <a:cubicBezTo>
                    <a:pt x="505214" y="5835"/>
                    <a:pt x="459334" y="-460"/>
                    <a:pt x="413233" y="-519"/>
                  </a:cubicBezTo>
                  <a:cubicBezTo>
                    <a:pt x="251257" y="-402"/>
                    <a:pt x="98535" y="75000"/>
                    <a:pt x="-65" y="203507"/>
                  </a:cubicBezTo>
                  <a:cubicBezTo>
                    <a:pt x="98832" y="318664"/>
                    <a:pt x="243081" y="384886"/>
                    <a:pt x="394871" y="384799"/>
                  </a:cubicBezTo>
                  <a:close/>
                </a:path>
              </a:pathLst>
            </a:custGeom>
            <a:solidFill>
              <a:srgbClr val="FFFFFF"/>
            </a:solidFill>
            <a:ln w="28882" cap="flat">
              <a:noFill/>
              <a:prstDash val="solid"/>
              <a:miter/>
            </a:ln>
          </p:spPr>
          <p:txBody>
            <a:bodyPr rtlCol="0" anchor="ctr"/>
            <a:lstStyle/>
            <a:p>
              <a:endParaRPr lang="en-US"/>
            </a:p>
          </p:txBody>
        </p:sp>
        <p:sp>
          <p:nvSpPr>
            <p:cNvPr id="26" name="Freeform: Shape 38">
              <a:extLst>
                <a:ext uri="{FF2B5EF4-FFF2-40B4-BE49-F238E27FC236}">
                  <a16:creationId xmlns:a16="http://schemas.microsoft.com/office/drawing/2014/main" id="{E17FD2A0-A8E9-064E-8ED0-7CFB76448E60}"/>
                </a:ext>
              </a:extLst>
            </p:cNvPr>
            <p:cNvSpPr/>
            <p:nvPr/>
          </p:nvSpPr>
          <p:spPr>
            <a:xfrm rot="2677189">
              <a:off x="501879" y="1950888"/>
              <a:ext cx="987007" cy="415177"/>
            </a:xfrm>
            <a:custGeom>
              <a:avLst/>
              <a:gdLst>
                <a:gd name="connsiteX0" fmla="*/ 425067 w 987007"/>
                <a:gd name="connsiteY0" fmla="*/ 414544 h 415177"/>
                <a:gd name="connsiteX1" fmla="*/ 986756 w 987007"/>
                <a:gd name="connsiteY1" fmla="*/ 414544 h 415177"/>
                <a:gd name="connsiteX2" fmla="*/ 591952 w 987007"/>
                <a:gd name="connsiteY2" fmla="*/ 19423 h 415177"/>
                <a:gd name="connsiteX3" fmla="*/ -252 w 987007"/>
                <a:gd name="connsiteY3" fmla="*/ 219050 h 415177"/>
                <a:gd name="connsiteX4" fmla="*/ 425067 w 987007"/>
                <a:gd name="connsiteY4" fmla="*/ 414544 h 41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007" h="415177">
                  <a:moveTo>
                    <a:pt x="425067" y="414544"/>
                  </a:moveTo>
                  <a:lnTo>
                    <a:pt x="986756" y="414544"/>
                  </a:lnTo>
                  <a:lnTo>
                    <a:pt x="591952" y="19423"/>
                  </a:lnTo>
                  <a:cubicBezTo>
                    <a:pt x="372299" y="-41037"/>
                    <a:pt x="137961" y="37955"/>
                    <a:pt x="-252" y="219050"/>
                  </a:cubicBezTo>
                  <a:cubicBezTo>
                    <a:pt x="106205" y="343149"/>
                    <a:pt x="261552" y="414544"/>
                    <a:pt x="425067" y="414544"/>
                  </a:cubicBezTo>
                  <a:close/>
                </a:path>
              </a:pathLst>
            </a:custGeom>
            <a:solidFill>
              <a:srgbClr val="CAE4FF"/>
            </a:solidFill>
            <a:ln w="31648" cap="flat">
              <a:noFill/>
              <a:prstDash val="solid"/>
              <a:miter/>
            </a:ln>
          </p:spPr>
          <p:txBody>
            <a:bodyPr rtlCol="0" anchor="ctr"/>
            <a:lstStyle/>
            <a:p>
              <a:endParaRPr lang="en-US"/>
            </a:p>
          </p:txBody>
        </p:sp>
        <p:sp>
          <p:nvSpPr>
            <p:cNvPr id="27" name="Freeform: Shape 41">
              <a:extLst>
                <a:ext uri="{FF2B5EF4-FFF2-40B4-BE49-F238E27FC236}">
                  <a16:creationId xmlns:a16="http://schemas.microsoft.com/office/drawing/2014/main" id="{F8934F5E-3040-B544-8708-1FC5017D296A}"/>
                </a:ext>
              </a:extLst>
            </p:cNvPr>
            <p:cNvSpPr/>
            <p:nvPr/>
          </p:nvSpPr>
          <p:spPr>
            <a:xfrm rot="5400000">
              <a:off x="344065" y="311993"/>
              <a:ext cx="576720" cy="242593"/>
            </a:xfrm>
            <a:custGeom>
              <a:avLst/>
              <a:gdLst>
                <a:gd name="connsiteX0" fmla="*/ 248267 w 576720"/>
                <a:gd name="connsiteY0" fmla="*/ 241959 h 242593"/>
                <a:gd name="connsiteX1" fmla="*/ 576469 w 576720"/>
                <a:gd name="connsiteY1" fmla="*/ 241959 h 242593"/>
                <a:gd name="connsiteX2" fmla="*/ 345780 w 576720"/>
                <a:gd name="connsiteY2" fmla="*/ 11085 h 242593"/>
                <a:gd name="connsiteX3" fmla="*/ -252 w 576720"/>
                <a:gd name="connsiteY3" fmla="*/ 127730 h 242593"/>
                <a:gd name="connsiteX4" fmla="*/ 248267 w 576720"/>
                <a:gd name="connsiteY4" fmla="*/ 241959 h 24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20" h="242593">
                  <a:moveTo>
                    <a:pt x="248267" y="241959"/>
                  </a:moveTo>
                  <a:lnTo>
                    <a:pt x="576469" y="241959"/>
                  </a:lnTo>
                  <a:lnTo>
                    <a:pt x="345780" y="11085"/>
                  </a:lnTo>
                  <a:cubicBezTo>
                    <a:pt x="217434" y="-24242"/>
                    <a:pt x="80508" y="21914"/>
                    <a:pt x="-252" y="127730"/>
                  </a:cubicBezTo>
                  <a:cubicBezTo>
                    <a:pt x="61952" y="200243"/>
                    <a:pt x="152723" y="241959"/>
                    <a:pt x="248267" y="241959"/>
                  </a:cubicBezTo>
                  <a:close/>
                </a:path>
              </a:pathLst>
            </a:custGeom>
            <a:solidFill>
              <a:srgbClr val="CAE4FF"/>
            </a:solidFill>
            <a:ln w="18435" cap="flat">
              <a:noFill/>
              <a:prstDash val="solid"/>
              <a:miter/>
            </a:ln>
          </p:spPr>
          <p:txBody>
            <a:bodyPr rtlCol="0" anchor="ctr"/>
            <a:lstStyle/>
            <a:p>
              <a:endParaRPr lang="en-US"/>
            </a:p>
          </p:txBody>
        </p:sp>
        <p:sp>
          <p:nvSpPr>
            <p:cNvPr id="28" name="Freeform: Shape 44">
              <a:extLst>
                <a:ext uri="{FF2B5EF4-FFF2-40B4-BE49-F238E27FC236}">
                  <a16:creationId xmlns:a16="http://schemas.microsoft.com/office/drawing/2014/main" id="{7ED42F14-378E-3249-89BF-ABD0A4FCC6E0}"/>
                </a:ext>
              </a:extLst>
            </p:cNvPr>
            <p:cNvSpPr/>
            <p:nvPr/>
          </p:nvSpPr>
          <p:spPr>
            <a:xfrm rot="2875642">
              <a:off x="2017858" y="4890534"/>
              <a:ext cx="576720" cy="242593"/>
            </a:xfrm>
            <a:custGeom>
              <a:avLst/>
              <a:gdLst>
                <a:gd name="connsiteX0" fmla="*/ 248267 w 576720"/>
                <a:gd name="connsiteY0" fmla="*/ 241959 h 242593"/>
                <a:gd name="connsiteX1" fmla="*/ 576469 w 576720"/>
                <a:gd name="connsiteY1" fmla="*/ 241959 h 242593"/>
                <a:gd name="connsiteX2" fmla="*/ 345780 w 576720"/>
                <a:gd name="connsiteY2" fmla="*/ 11085 h 242593"/>
                <a:gd name="connsiteX3" fmla="*/ -252 w 576720"/>
                <a:gd name="connsiteY3" fmla="*/ 127730 h 242593"/>
                <a:gd name="connsiteX4" fmla="*/ 248267 w 576720"/>
                <a:gd name="connsiteY4" fmla="*/ 241959 h 242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720" h="242593">
                  <a:moveTo>
                    <a:pt x="248267" y="241959"/>
                  </a:moveTo>
                  <a:lnTo>
                    <a:pt x="576469" y="241959"/>
                  </a:lnTo>
                  <a:lnTo>
                    <a:pt x="345780" y="11085"/>
                  </a:lnTo>
                  <a:cubicBezTo>
                    <a:pt x="217434" y="-24242"/>
                    <a:pt x="80508" y="21914"/>
                    <a:pt x="-252" y="127730"/>
                  </a:cubicBezTo>
                  <a:cubicBezTo>
                    <a:pt x="61952" y="200243"/>
                    <a:pt x="152723" y="241959"/>
                    <a:pt x="248267" y="241959"/>
                  </a:cubicBezTo>
                  <a:close/>
                </a:path>
              </a:pathLst>
            </a:custGeom>
            <a:solidFill>
              <a:srgbClr val="CAE4FF"/>
            </a:solidFill>
            <a:ln w="18435" cap="flat">
              <a:noFill/>
              <a:prstDash val="solid"/>
              <a:miter/>
            </a:ln>
          </p:spPr>
          <p:txBody>
            <a:bodyPr rtlCol="0" anchor="ctr"/>
            <a:lstStyle/>
            <a:p>
              <a:endParaRPr lang="en-US"/>
            </a:p>
          </p:txBody>
        </p:sp>
      </p:grpSp>
      <p:pic>
        <p:nvPicPr>
          <p:cNvPr id="32" name="Picture 31" descr="Icon&#10;&#10;Description automatically generated">
            <a:extLst>
              <a:ext uri="{FF2B5EF4-FFF2-40B4-BE49-F238E27FC236}">
                <a16:creationId xmlns:a16="http://schemas.microsoft.com/office/drawing/2014/main" id="{C24F9A93-BED5-0647-BCF0-89278998A5CF}"/>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3693096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BC7-66B9-8649-98C2-1D97A17D33ED}"/>
              </a:ext>
            </a:extLst>
          </p:cNvPr>
          <p:cNvSpPr>
            <a:spLocks noGrp="1"/>
          </p:cNvSpPr>
          <p:nvPr>
            <p:ph type="ctrTitle"/>
          </p:nvPr>
        </p:nvSpPr>
        <p:spPr>
          <a:xfrm>
            <a:off x="1046921" y="1403417"/>
            <a:ext cx="7182679" cy="2856081"/>
          </a:xfrm>
          <a:prstGeom prst="rect">
            <a:avLst/>
          </a:prstGeom>
        </p:spPr>
        <p:txBody>
          <a:bodyPr anchor="b"/>
          <a:lstStyle>
            <a:lvl1pPr algn="l">
              <a:lnSpc>
                <a:spcPts val="6200"/>
              </a:lnSpc>
              <a:defRPr sz="6000"/>
            </a:lvl1pPr>
          </a:lstStyle>
          <a:p>
            <a:r>
              <a:rPr lang="en-US" dirty="0"/>
              <a:t>Click to edit Master title style</a:t>
            </a:r>
          </a:p>
        </p:txBody>
      </p:sp>
      <p:sp>
        <p:nvSpPr>
          <p:cNvPr id="3" name="Subtitle 2">
            <a:extLst>
              <a:ext uri="{FF2B5EF4-FFF2-40B4-BE49-F238E27FC236}">
                <a16:creationId xmlns:a16="http://schemas.microsoft.com/office/drawing/2014/main" id="{8D4C2FF1-536C-634B-A7FE-924BEBBBE139}"/>
              </a:ext>
            </a:extLst>
          </p:cNvPr>
          <p:cNvSpPr>
            <a:spLocks noGrp="1"/>
          </p:cNvSpPr>
          <p:nvPr>
            <p:ph type="subTitle" idx="1"/>
          </p:nvPr>
        </p:nvSpPr>
        <p:spPr>
          <a:xfrm>
            <a:off x="1046921" y="4351573"/>
            <a:ext cx="9144000" cy="1103010"/>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D869714B-9203-1B40-A6C8-1FAC36962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4525" y="-7774"/>
            <a:ext cx="4435186" cy="3676536"/>
          </a:xfrm>
          <a:prstGeom prst="rect">
            <a:avLst/>
          </a:prstGeom>
        </p:spPr>
      </p:pic>
      <p:pic>
        <p:nvPicPr>
          <p:cNvPr id="6" name="Picture 5" descr="Icon&#10;&#10;Description automatically generated">
            <a:extLst>
              <a:ext uri="{FF2B5EF4-FFF2-40B4-BE49-F238E27FC236}">
                <a16:creationId xmlns:a16="http://schemas.microsoft.com/office/drawing/2014/main" id="{51E2B9C8-81CB-C44A-A613-3B7F4A997ECC}"/>
              </a:ext>
            </a:extLst>
          </p:cNvPr>
          <p:cNvPicPr>
            <a:picLocks noChangeAspect="1"/>
          </p:cNvPicPr>
          <p:nvPr userDrawn="1"/>
        </p:nvPicPr>
        <p:blipFill>
          <a:blip r:embed="rId4"/>
          <a:stretch>
            <a:fillRect/>
          </a:stretch>
        </p:blipFill>
        <p:spPr>
          <a:xfrm>
            <a:off x="271561" y="264704"/>
            <a:ext cx="660677" cy="681501"/>
          </a:xfrm>
          <a:prstGeom prst="rect">
            <a:avLst/>
          </a:prstGeom>
        </p:spPr>
      </p:pic>
      <p:sp>
        <p:nvSpPr>
          <p:cNvPr id="8" name="TextBox 7">
            <a:extLst>
              <a:ext uri="{FF2B5EF4-FFF2-40B4-BE49-F238E27FC236}">
                <a16:creationId xmlns:a16="http://schemas.microsoft.com/office/drawing/2014/main" id="{44715DCD-2C8F-394F-B597-B522DEC90698}"/>
              </a:ext>
            </a:extLst>
          </p:cNvPr>
          <p:cNvSpPr txBox="1"/>
          <p:nvPr userDrawn="1"/>
        </p:nvSpPr>
        <p:spPr>
          <a:xfrm>
            <a:off x="160243"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63E6B638-4DB5-5743-BAB6-2E63FF7AFA77}"/>
              </a:ext>
            </a:extLst>
          </p:cNvPr>
          <p:cNvSpPr>
            <a:spLocks noGrp="1"/>
          </p:cNvSpPr>
          <p:nvPr>
            <p:ph type="sldNum" sz="quarter" idx="12"/>
          </p:nvPr>
        </p:nvSpPr>
        <p:spPr>
          <a:xfrm>
            <a:off x="11620800" y="6580800"/>
            <a:ext cx="496200" cy="223200"/>
          </a:xfrm>
        </p:spPr>
        <p:txBody>
          <a:bodyPr/>
          <a:lstStyle/>
          <a:p>
            <a:fld id="{FC6080D5-5A8F-2C43-A393-8A54D4E0F4CC}" type="slidenum">
              <a:rPr lang="en-US" smtClean="0"/>
              <a:t>‹#›</a:t>
            </a:fld>
            <a:endParaRPr lang="en-US" dirty="0"/>
          </a:p>
        </p:txBody>
      </p:sp>
    </p:spTree>
    <p:extLst>
      <p:ext uri="{BB962C8B-B14F-4D97-AF65-F5344CB8AC3E}">
        <p14:creationId xmlns:p14="http://schemas.microsoft.com/office/powerpoint/2010/main" val="2449955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A3A6-C8AB-4C4E-9429-1F8D6BB8E7E8}"/>
              </a:ext>
            </a:extLst>
          </p:cNvPr>
          <p:cNvSpPr>
            <a:spLocks noGrp="1"/>
          </p:cNvSpPr>
          <p:nvPr>
            <p:ph type="title"/>
          </p:nvPr>
        </p:nvSpPr>
        <p:spPr>
          <a:xfrm>
            <a:off x="838199" y="365126"/>
            <a:ext cx="10250837" cy="1099464"/>
          </a:xfrm>
          <a:prstGeom prst="rect">
            <a:avLst/>
          </a:prstGeo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55D181C-A6A6-254C-8AB0-67134160C825}"/>
              </a:ext>
            </a:extLst>
          </p:cNvPr>
          <p:cNvSpPr>
            <a:spLocks noGrp="1"/>
          </p:cNvSpPr>
          <p:nvPr>
            <p:ph idx="1"/>
          </p:nvPr>
        </p:nvSpPr>
        <p:spPr>
          <a:xfrm>
            <a:off x="838199" y="1825625"/>
            <a:ext cx="10801027"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503F2D71-AF93-7F41-BB90-58546B73E4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8" name="Freeform: Shape 17">
            <a:extLst>
              <a:ext uri="{FF2B5EF4-FFF2-40B4-BE49-F238E27FC236}">
                <a16:creationId xmlns:a16="http://schemas.microsoft.com/office/drawing/2014/main" id="{06D99CA1-5FF8-9A44-B094-AE5144B03743}"/>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sp>
        <p:nvSpPr>
          <p:cNvPr id="12" name="TextBox 11">
            <a:extLst>
              <a:ext uri="{FF2B5EF4-FFF2-40B4-BE49-F238E27FC236}">
                <a16:creationId xmlns:a16="http://schemas.microsoft.com/office/drawing/2014/main" id="{AF3F9104-CE20-E546-864A-4838ED4EE322}"/>
              </a:ext>
            </a:extLst>
          </p:cNvPr>
          <p:cNvSpPr txBox="1"/>
          <p:nvPr userDrawn="1"/>
        </p:nvSpPr>
        <p:spPr>
          <a:xfrm>
            <a:off x="1640331"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14" name="Slide Number Placeholder 5">
            <a:extLst>
              <a:ext uri="{FF2B5EF4-FFF2-40B4-BE49-F238E27FC236}">
                <a16:creationId xmlns:a16="http://schemas.microsoft.com/office/drawing/2014/main" id="{75B472B2-8C52-F046-ADFB-435053A1B67E}"/>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pic>
        <p:nvPicPr>
          <p:cNvPr id="17" name="Picture 16" descr="Icon&#10;&#10;Description automatically generated">
            <a:extLst>
              <a:ext uri="{FF2B5EF4-FFF2-40B4-BE49-F238E27FC236}">
                <a16:creationId xmlns:a16="http://schemas.microsoft.com/office/drawing/2014/main" id="{CA8E1363-0C8D-1943-878B-4376B8A160C5}"/>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414897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3CB6-9296-2F42-A04A-C2CF498D7CBC}"/>
              </a:ext>
            </a:extLst>
          </p:cNvPr>
          <p:cNvSpPr>
            <a:spLocks noGrp="1"/>
          </p:cNvSpPr>
          <p:nvPr>
            <p:ph type="title"/>
          </p:nvPr>
        </p:nvSpPr>
        <p:spPr>
          <a:xfrm>
            <a:off x="838200" y="365126"/>
            <a:ext cx="10049359" cy="10374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5223937-59AF-3244-BA9F-8B94ABDD157C}"/>
              </a:ext>
            </a:extLst>
          </p:cNvPr>
          <p:cNvSpPr>
            <a:spLocks noGrp="1"/>
          </p:cNvSpPr>
          <p:nvPr>
            <p:ph sz="half" idx="1"/>
          </p:nvPr>
        </p:nvSpPr>
        <p:spPr>
          <a:xfrm>
            <a:off x="838200" y="1825625"/>
            <a:ext cx="5181600" cy="4063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F8154A-5579-8349-B91A-11C4F152A099}"/>
              </a:ext>
            </a:extLst>
          </p:cNvPr>
          <p:cNvSpPr>
            <a:spLocks noGrp="1"/>
          </p:cNvSpPr>
          <p:nvPr>
            <p:ph sz="half" idx="2"/>
          </p:nvPr>
        </p:nvSpPr>
        <p:spPr>
          <a:xfrm>
            <a:off x="6172200" y="1825625"/>
            <a:ext cx="5181600" cy="40637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7B36F8D-66F6-CC42-9744-8F2DA35DDE55}"/>
              </a:ext>
            </a:extLst>
          </p:cNvPr>
          <p:cNvSpPr>
            <a:spLocks noGrp="1"/>
          </p:cNvSpPr>
          <p:nvPr>
            <p:ph type="sldNum" sz="quarter" idx="12"/>
          </p:nvPr>
        </p:nvSpPr>
        <p:spPr/>
        <p:txBody>
          <a:bodyPr/>
          <a:lstStyle/>
          <a:p>
            <a:fld id="{FC6080D5-5A8F-2C43-A393-8A54D4E0F4CC}" type="slidenum">
              <a:rPr lang="en-US" smtClean="0"/>
              <a:t>‹#›</a:t>
            </a:fld>
            <a:endParaRPr lang="en-US"/>
          </a:p>
        </p:txBody>
      </p:sp>
      <p:pic>
        <p:nvPicPr>
          <p:cNvPr id="8" name="Graphic 7">
            <a:extLst>
              <a:ext uri="{FF2B5EF4-FFF2-40B4-BE49-F238E27FC236}">
                <a16:creationId xmlns:a16="http://schemas.microsoft.com/office/drawing/2014/main" id="{F15A8254-7C05-9846-A423-815F1FF530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9" name="Freeform: Shape 17">
            <a:extLst>
              <a:ext uri="{FF2B5EF4-FFF2-40B4-BE49-F238E27FC236}">
                <a16:creationId xmlns:a16="http://schemas.microsoft.com/office/drawing/2014/main" id="{01A75075-30CC-104D-90AC-6168FF23BFEE}"/>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sp>
        <p:nvSpPr>
          <p:cNvPr id="10" name="TextBox 9">
            <a:extLst>
              <a:ext uri="{FF2B5EF4-FFF2-40B4-BE49-F238E27FC236}">
                <a16:creationId xmlns:a16="http://schemas.microsoft.com/office/drawing/2014/main" id="{3A7AB573-2364-3841-8FAA-63B1CD8E0C7C}"/>
              </a:ext>
            </a:extLst>
          </p:cNvPr>
          <p:cNvSpPr txBox="1"/>
          <p:nvPr userDrawn="1"/>
        </p:nvSpPr>
        <p:spPr>
          <a:xfrm>
            <a:off x="1640331"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163DC7E8-CD87-FF46-9175-6ACA8C308624}"/>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2857634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CAC7-D246-E749-8D32-6182C1682C06}"/>
              </a:ext>
            </a:extLst>
          </p:cNvPr>
          <p:cNvSpPr>
            <a:spLocks noGrp="1"/>
          </p:cNvSpPr>
          <p:nvPr>
            <p:ph type="title"/>
          </p:nvPr>
        </p:nvSpPr>
        <p:spPr>
          <a:xfrm>
            <a:off x="380999" y="3457364"/>
            <a:ext cx="5181600" cy="2317814"/>
          </a:xfrm>
          <a:prstGeom prst="rect">
            <a:avLst/>
          </a:prstGeom>
        </p:spPr>
        <p:txBody>
          <a:bodyPr>
            <a:normAutofit/>
          </a:bodyPr>
          <a:lstStyle>
            <a:lvl1pPr>
              <a:lnSpc>
                <a:spcPts val="4200"/>
              </a:lnSpc>
              <a:defRPr/>
            </a:lvl1pPr>
          </a:lstStyle>
          <a:p>
            <a:r>
              <a:rPr lang="en-US" dirty="0"/>
              <a:t>Click to edit Master title style</a:t>
            </a:r>
          </a:p>
        </p:txBody>
      </p:sp>
      <p:sp>
        <p:nvSpPr>
          <p:cNvPr id="3" name="Content Placeholder 2">
            <a:extLst>
              <a:ext uri="{FF2B5EF4-FFF2-40B4-BE49-F238E27FC236}">
                <a16:creationId xmlns:a16="http://schemas.microsoft.com/office/drawing/2014/main" id="{03E7277A-D4C9-FB4C-8821-49F8136F1FDB}"/>
              </a:ext>
            </a:extLst>
          </p:cNvPr>
          <p:cNvSpPr>
            <a:spLocks noGrp="1"/>
          </p:cNvSpPr>
          <p:nvPr>
            <p:ph sz="half" idx="1"/>
          </p:nvPr>
        </p:nvSpPr>
        <p:spPr>
          <a:xfrm>
            <a:off x="6210639" y="827094"/>
            <a:ext cx="5106693" cy="2467818"/>
          </a:xfrm>
          <a:prstGeom prst="rect">
            <a:avLst/>
          </a:prstGeom>
        </p:spPr>
        <p:txBody>
          <a:bodyPr/>
          <a:lstStyle>
            <a:lvl1pPr>
              <a:defRPr sz="2400"/>
            </a:lvl1pPr>
            <a:lvl2pPr>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FD03831-F894-4541-8562-733ECAAC2C89}"/>
              </a:ext>
            </a:extLst>
          </p:cNvPr>
          <p:cNvSpPr>
            <a:spLocks noGrp="1"/>
          </p:cNvSpPr>
          <p:nvPr>
            <p:ph sz="half" idx="2"/>
          </p:nvPr>
        </p:nvSpPr>
        <p:spPr>
          <a:xfrm>
            <a:off x="6210639" y="3463592"/>
            <a:ext cx="5181600" cy="2317814"/>
          </a:xfrm>
          <a:prstGeom prst="rect">
            <a:avLst/>
          </a:prstGeom>
        </p:spPr>
        <p:txBody>
          <a:bodyPr/>
          <a:lstStyle>
            <a:lvl1pPr>
              <a:defRPr sz="2400"/>
            </a:lvl1pPr>
            <a:lvl2pPr>
              <a:defRPr sz="22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Graphic 4">
            <a:extLst>
              <a:ext uri="{FF2B5EF4-FFF2-40B4-BE49-F238E27FC236}">
                <a16:creationId xmlns:a16="http://schemas.microsoft.com/office/drawing/2014/main" id="{31B67B56-2A13-8441-A32B-25C7E107627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7696"/>
            <a:ext cx="6400185" cy="3471287"/>
          </a:xfrm>
          <a:prstGeom prst="rect">
            <a:avLst/>
          </a:prstGeom>
        </p:spPr>
      </p:pic>
      <p:pic>
        <p:nvPicPr>
          <p:cNvPr id="6" name="Picture 5" descr="Icon&#10;&#10;Description automatically generated">
            <a:extLst>
              <a:ext uri="{FF2B5EF4-FFF2-40B4-BE49-F238E27FC236}">
                <a16:creationId xmlns:a16="http://schemas.microsoft.com/office/drawing/2014/main" id="{CA9435F0-167C-5048-A48D-1EBD2409DF41}"/>
              </a:ext>
            </a:extLst>
          </p:cNvPr>
          <p:cNvPicPr>
            <a:picLocks noChangeAspect="1"/>
          </p:cNvPicPr>
          <p:nvPr userDrawn="1"/>
        </p:nvPicPr>
        <p:blipFill>
          <a:blip r:embed="rId4"/>
          <a:stretch>
            <a:fillRect/>
          </a:stretch>
        </p:blipFill>
        <p:spPr>
          <a:xfrm>
            <a:off x="11225809" y="221758"/>
            <a:ext cx="789982" cy="814881"/>
          </a:xfrm>
          <a:prstGeom prst="rect">
            <a:avLst/>
          </a:prstGeom>
        </p:spPr>
      </p:pic>
      <p:sp>
        <p:nvSpPr>
          <p:cNvPr id="9" name="TextBox 8">
            <a:extLst>
              <a:ext uri="{FF2B5EF4-FFF2-40B4-BE49-F238E27FC236}">
                <a16:creationId xmlns:a16="http://schemas.microsoft.com/office/drawing/2014/main" id="{C4FA96AF-66A3-2C4F-9BE1-F83F3D10E91A}"/>
              </a:ext>
            </a:extLst>
          </p:cNvPr>
          <p:cNvSpPr txBox="1"/>
          <p:nvPr userDrawn="1"/>
        </p:nvSpPr>
        <p:spPr>
          <a:xfrm>
            <a:off x="160243"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743C330C-C0ED-974A-B839-209EE3C27E74}"/>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spTree>
    <p:extLst>
      <p:ext uri="{BB962C8B-B14F-4D97-AF65-F5344CB8AC3E}">
        <p14:creationId xmlns:p14="http://schemas.microsoft.com/office/powerpoint/2010/main" val="1640720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5BF4E00-F266-134C-A6CA-87FA34B1EF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4525" y="-7774"/>
            <a:ext cx="4435186" cy="3676536"/>
          </a:xfrm>
          <a:prstGeom prst="rect">
            <a:avLst/>
          </a:prstGeom>
        </p:spPr>
      </p:pic>
      <p:sp>
        <p:nvSpPr>
          <p:cNvPr id="5" name="TextBox 4">
            <a:extLst>
              <a:ext uri="{FF2B5EF4-FFF2-40B4-BE49-F238E27FC236}">
                <a16:creationId xmlns:a16="http://schemas.microsoft.com/office/drawing/2014/main" id="{6837657F-B4BE-504A-BB51-2C1CA9D580A1}"/>
              </a:ext>
            </a:extLst>
          </p:cNvPr>
          <p:cNvSpPr txBox="1"/>
          <p:nvPr userDrawn="1"/>
        </p:nvSpPr>
        <p:spPr>
          <a:xfrm>
            <a:off x="160243"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5F451CFD-2B54-CE4D-B301-38A2CACDE1CC}"/>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sp>
        <p:nvSpPr>
          <p:cNvPr id="7" name="Title 6">
            <a:extLst>
              <a:ext uri="{FF2B5EF4-FFF2-40B4-BE49-F238E27FC236}">
                <a16:creationId xmlns:a16="http://schemas.microsoft.com/office/drawing/2014/main" id="{309EDAC5-534D-BE46-987F-07DF61701B01}"/>
              </a:ext>
            </a:extLst>
          </p:cNvPr>
          <p:cNvSpPr>
            <a:spLocks noGrp="1"/>
          </p:cNvSpPr>
          <p:nvPr>
            <p:ph type="title"/>
          </p:nvPr>
        </p:nvSpPr>
        <p:spPr>
          <a:xfrm>
            <a:off x="838200" y="365126"/>
            <a:ext cx="7089000" cy="1037472"/>
          </a:xfrm>
        </p:spPr>
        <p:txBody>
          <a:bodyPr/>
          <a:lstStyle/>
          <a:p>
            <a:r>
              <a:rPr lang="en-US" dirty="0"/>
              <a:t>Click to edit Master title style</a:t>
            </a:r>
          </a:p>
        </p:txBody>
      </p:sp>
    </p:spTree>
    <p:extLst>
      <p:ext uri="{BB962C8B-B14F-4D97-AF65-F5344CB8AC3E}">
        <p14:creationId xmlns:p14="http://schemas.microsoft.com/office/powerpoint/2010/main" val="3168504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Title Placeholder 1">
            <a:extLst>
              <a:ext uri="{FF2B5EF4-FFF2-40B4-BE49-F238E27FC236}">
                <a16:creationId xmlns:a16="http://schemas.microsoft.com/office/drawing/2014/main" id="{DDC39784-8F34-764C-8B7C-D0E10C339E87}"/>
              </a:ext>
            </a:extLst>
          </p:cNvPr>
          <p:cNvSpPr>
            <a:spLocks noGrp="1"/>
          </p:cNvSpPr>
          <p:nvPr>
            <p:ph type="title" hasCustomPrompt="1"/>
          </p:nvPr>
        </p:nvSpPr>
        <p:spPr>
          <a:xfrm>
            <a:off x="838200" y="1805176"/>
            <a:ext cx="4831080" cy="1325563"/>
          </a:xfrm>
          <a:prstGeom prst="rect">
            <a:avLst/>
          </a:prstGeom>
        </p:spPr>
        <p:txBody>
          <a:bodyPr vert="horz" lIns="91440" tIns="45720" rIns="91440" bIns="45720" rtlCol="0" anchor="b" anchorCtr="0">
            <a:normAutofit/>
          </a:bodyPr>
          <a:lstStyle>
            <a:lvl1pPr>
              <a:defRPr>
                <a:solidFill>
                  <a:schemeClr val="accent4"/>
                </a:solidFill>
              </a:defRPr>
            </a:lvl1pPr>
          </a:lstStyle>
          <a:p>
            <a:r>
              <a:rPr lang="en-US" dirty="0"/>
              <a:t>Main Section/</a:t>
            </a:r>
            <a:br>
              <a:rPr lang="en-US" dirty="0"/>
            </a:br>
            <a:r>
              <a:rPr lang="en-US" dirty="0"/>
              <a:t>Topic Title</a:t>
            </a:r>
          </a:p>
        </p:txBody>
      </p:sp>
      <p:sp>
        <p:nvSpPr>
          <p:cNvPr id="8" name="Text Placeholder 2">
            <a:extLst>
              <a:ext uri="{FF2B5EF4-FFF2-40B4-BE49-F238E27FC236}">
                <a16:creationId xmlns:a16="http://schemas.microsoft.com/office/drawing/2014/main" id="{D01F2183-4538-9948-8247-306DD17B11EA}"/>
              </a:ext>
            </a:extLst>
          </p:cNvPr>
          <p:cNvSpPr>
            <a:spLocks noGrp="1"/>
          </p:cNvSpPr>
          <p:nvPr>
            <p:ph idx="1"/>
          </p:nvPr>
        </p:nvSpPr>
        <p:spPr>
          <a:xfrm>
            <a:off x="838200" y="3310127"/>
            <a:ext cx="4831080" cy="2866835"/>
          </a:xfrm>
          <a:prstGeom prst="rect">
            <a:avLst/>
          </a:prstGeom>
        </p:spPr>
        <p:txBody>
          <a:bodyPr vert="horz" lIns="91440" tIns="45720" rIns="91440" bIns="45720" rtlCol="0">
            <a:normAutofit/>
          </a:bodyPr>
          <a:lstStyle/>
          <a:p>
            <a:pPr lvl="0"/>
            <a:r>
              <a:rPr lang="en-US"/>
              <a:t>Edit Master text styles</a:t>
            </a:r>
          </a:p>
        </p:txBody>
      </p:sp>
      <p:pic>
        <p:nvPicPr>
          <p:cNvPr id="9" name="Picture 8">
            <a:extLst>
              <a:ext uri="{FF2B5EF4-FFF2-40B4-BE49-F238E27FC236}">
                <a16:creationId xmlns:a16="http://schemas.microsoft.com/office/drawing/2014/main" id="{4439D4CD-A87F-D24A-BB46-E8B62A704C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69" r="6983"/>
          <a:stretch/>
        </p:blipFill>
        <p:spPr>
          <a:xfrm>
            <a:off x="6210925" y="854242"/>
            <a:ext cx="5142874" cy="5149516"/>
          </a:xfrm>
          <a:prstGeom prst="rect">
            <a:avLst/>
          </a:prstGeom>
        </p:spPr>
      </p:pic>
      <p:sp>
        <p:nvSpPr>
          <p:cNvPr id="2" name="Footer Placeholder 1"/>
          <p:cNvSpPr>
            <a:spLocks noGrp="1"/>
          </p:cNvSpPr>
          <p:nvPr>
            <p:ph type="ftr" sz="quarter" idx="13"/>
          </p:nvPr>
        </p:nvSpPr>
        <p:spPr/>
        <p:txBody>
          <a:bodyPr/>
          <a:lstStyle/>
          <a:p>
            <a:endParaRPr lang="en-US" dirty="0"/>
          </a:p>
        </p:txBody>
      </p:sp>
      <p:sp>
        <p:nvSpPr>
          <p:cNvPr id="5" name="Text Placeholder 4"/>
          <p:cNvSpPr>
            <a:spLocks noGrp="1"/>
          </p:cNvSpPr>
          <p:nvPr>
            <p:ph type="body" sz="quarter" idx="14" hasCustomPrompt="1"/>
          </p:nvPr>
        </p:nvSpPr>
        <p:spPr>
          <a:xfrm>
            <a:off x="838200" y="530046"/>
            <a:ext cx="1206500" cy="949325"/>
          </a:xfrm>
          <a:noFill/>
        </p:spPr>
        <p:txBody>
          <a:bodyPr>
            <a:noAutofit/>
          </a:bodyPr>
          <a:lstStyle>
            <a:lvl1pPr>
              <a:defRPr sz="9600" b="1">
                <a:solidFill>
                  <a:schemeClr val="accent4">
                    <a:lumMod val="40000"/>
                    <a:lumOff val="60000"/>
                  </a:schemeClr>
                </a:solidFill>
                <a:latin typeface="+mj-lt"/>
              </a:defRPr>
            </a:lvl1pPr>
          </a:lstStyle>
          <a:p>
            <a:pPr lvl="0"/>
            <a:r>
              <a:rPr lang="en-US" dirty="0"/>
              <a:t>1</a:t>
            </a:r>
          </a:p>
        </p:txBody>
      </p:sp>
    </p:spTree>
    <p:extLst>
      <p:ext uri="{BB962C8B-B14F-4D97-AF65-F5344CB8AC3E}">
        <p14:creationId xmlns:p14="http://schemas.microsoft.com/office/powerpoint/2010/main" val="2733567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06A81-6E17-B94F-B6E9-81B968A26EE6}"/>
              </a:ext>
            </a:extLst>
          </p:cNvPr>
          <p:cNvSpPr>
            <a:spLocks noGrp="1"/>
          </p:cNvSpPr>
          <p:nvPr>
            <p:ph type="title"/>
          </p:nvPr>
        </p:nvSpPr>
        <p:spPr>
          <a:xfrm>
            <a:off x="838200" y="215795"/>
            <a:ext cx="7045800" cy="1322160"/>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3C40674C-2090-C74F-8853-41D01AAAAD03}"/>
              </a:ext>
            </a:extLst>
          </p:cNvPr>
          <p:cNvSpPr>
            <a:spLocks noGrp="1"/>
          </p:cNvSpPr>
          <p:nvPr>
            <p:ph type="sldNum" sz="quarter" idx="12"/>
          </p:nvPr>
        </p:nvSpPr>
        <p:spPr/>
        <p:txBody>
          <a:bodyPr/>
          <a:lstStyle/>
          <a:p>
            <a:fld id="{FC6080D5-5A8F-2C43-A393-8A54D4E0F4CC}" type="slidenum">
              <a:rPr lang="en-US" smtClean="0"/>
              <a:pPr/>
              <a:t>‹#›</a:t>
            </a:fld>
            <a:endParaRPr lang="en-US" dirty="0"/>
          </a:p>
        </p:txBody>
      </p:sp>
      <p:pic>
        <p:nvPicPr>
          <p:cNvPr id="6" name="Graphic 5">
            <a:extLst>
              <a:ext uri="{FF2B5EF4-FFF2-40B4-BE49-F238E27FC236}">
                <a16:creationId xmlns:a16="http://schemas.microsoft.com/office/drawing/2014/main" id="{46188229-4353-4743-90A5-88E031DA3B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784525" y="-7774"/>
            <a:ext cx="4435186" cy="3676536"/>
          </a:xfrm>
          <a:prstGeom prst="rect">
            <a:avLst/>
          </a:prstGeom>
        </p:spPr>
      </p:pic>
      <p:sp>
        <p:nvSpPr>
          <p:cNvPr id="7" name="TextBox 6">
            <a:extLst>
              <a:ext uri="{FF2B5EF4-FFF2-40B4-BE49-F238E27FC236}">
                <a16:creationId xmlns:a16="http://schemas.microsoft.com/office/drawing/2014/main" id="{C1356718-8574-C747-8B01-51C356C8D50B}"/>
              </a:ext>
            </a:extLst>
          </p:cNvPr>
          <p:cNvSpPr txBox="1"/>
          <p:nvPr userDrawn="1"/>
        </p:nvSpPr>
        <p:spPr>
          <a:xfrm>
            <a:off x="160243"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8D098FF8-CDBC-2D4F-A917-AFE4886CD6FA}"/>
              </a:ext>
            </a:extLst>
          </p:cNvPr>
          <p:cNvSpPr>
            <a:spLocks noGrp="1"/>
          </p:cNvSpPr>
          <p:nvPr>
            <p:ph sz="quarter" idx="13"/>
          </p:nvPr>
        </p:nvSpPr>
        <p:spPr>
          <a:xfrm>
            <a:off x="838201" y="1687286"/>
            <a:ext cx="7045800"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321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95E8-0384-3643-9030-0014947E4E36}"/>
              </a:ext>
            </a:extLst>
          </p:cNvPr>
          <p:cNvSpPr>
            <a:spLocks noGrp="1"/>
          </p:cNvSpPr>
          <p:nvPr>
            <p:ph type="title"/>
          </p:nvPr>
        </p:nvSpPr>
        <p:spPr>
          <a:xfrm>
            <a:off x="838200" y="365126"/>
            <a:ext cx="10305081" cy="1037472"/>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2AC697E7-AD3B-DB49-9975-625B6367C52B}"/>
              </a:ext>
            </a:extLst>
          </p:cNvPr>
          <p:cNvSpPr>
            <a:spLocks noGrp="1"/>
          </p:cNvSpPr>
          <p:nvPr>
            <p:ph type="sldNum" sz="quarter" idx="12"/>
          </p:nvPr>
        </p:nvSpPr>
        <p:spPr/>
        <p:txBody>
          <a:bodyPr/>
          <a:lstStyle/>
          <a:p>
            <a:fld id="{FC6080D5-5A8F-2C43-A393-8A54D4E0F4CC}" type="slidenum">
              <a:rPr lang="en-US" smtClean="0"/>
              <a:t>‹#›</a:t>
            </a:fld>
            <a:endParaRPr lang="en-US"/>
          </a:p>
        </p:txBody>
      </p:sp>
      <p:pic>
        <p:nvPicPr>
          <p:cNvPr id="6" name="Graphic 5">
            <a:extLst>
              <a:ext uri="{FF2B5EF4-FFF2-40B4-BE49-F238E27FC236}">
                <a16:creationId xmlns:a16="http://schemas.microsoft.com/office/drawing/2014/main" id="{14CD3D71-6FBB-B54D-A22A-90196A6763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7" name="Freeform: Shape 17">
            <a:extLst>
              <a:ext uri="{FF2B5EF4-FFF2-40B4-BE49-F238E27FC236}">
                <a16:creationId xmlns:a16="http://schemas.microsoft.com/office/drawing/2014/main" id="{51086365-C224-9445-974F-20B447C482B3}"/>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sp>
        <p:nvSpPr>
          <p:cNvPr id="8" name="TextBox 7">
            <a:extLst>
              <a:ext uri="{FF2B5EF4-FFF2-40B4-BE49-F238E27FC236}">
                <a16:creationId xmlns:a16="http://schemas.microsoft.com/office/drawing/2014/main" id="{FF5D277D-0D00-8F40-ABF9-7618D6509D77}"/>
              </a:ext>
            </a:extLst>
          </p:cNvPr>
          <p:cNvSpPr txBox="1"/>
          <p:nvPr userDrawn="1"/>
        </p:nvSpPr>
        <p:spPr>
          <a:xfrm>
            <a:off x="1640331"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83EEB3D7-DFAB-2442-AC1D-F495B31FCBEE}"/>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4142063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A3E97FA-0F75-994D-ADEF-3F2B1211E4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6" name="Freeform: Shape 17">
            <a:extLst>
              <a:ext uri="{FF2B5EF4-FFF2-40B4-BE49-F238E27FC236}">
                <a16:creationId xmlns:a16="http://schemas.microsoft.com/office/drawing/2014/main" id="{E338DE9D-6E30-5B46-86C4-D82262EE12C8}"/>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sp>
        <p:nvSpPr>
          <p:cNvPr id="7" name="TextBox 6">
            <a:extLst>
              <a:ext uri="{FF2B5EF4-FFF2-40B4-BE49-F238E27FC236}">
                <a16:creationId xmlns:a16="http://schemas.microsoft.com/office/drawing/2014/main" id="{7FB54E7B-EE3A-0B49-897B-C1050E6B83F1}"/>
              </a:ext>
            </a:extLst>
          </p:cNvPr>
          <p:cNvSpPr txBox="1"/>
          <p:nvPr userDrawn="1"/>
        </p:nvSpPr>
        <p:spPr>
          <a:xfrm>
            <a:off x="1640331"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BC8892-2925-B84B-AC18-D3FF0288ABB4}"/>
              </a:ext>
            </a:extLst>
          </p:cNvPr>
          <p:cNvSpPr>
            <a:spLocks noGrp="1"/>
          </p:cNvSpPr>
          <p:nvPr>
            <p:ph type="sldNum" sz="quarter" idx="12"/>
          </p:nvPr>
        </p:nvSpPr>
        <p:spPr/>
        <p:txBody>
          <a:bodyPr/>
          <a:lstStyle/>
          <a:p>
            <a:fld id="{FC6080D5-5A8F-2C43-A393-8A54D4E0F4CC}" type="slidenum">
              <a:rPr lang="en-US" smtClean="0"/>
              <a:t>‹#›</a:t>
            </a:fld>
            <a:endParaRPr lang="en-US"/>
          </a:p>
        </p:txBody>
      </p:sp>
      <p:pic>
        <p:nvPicPr>
          <p:cNvPr id="9" name="Picture 8" descr="Icon&#10;&#10;Description automatically generated">
            <a:extLst>
              <a:ext uri="{FF2B5EF4-FFF2-40B4-BE49-F238E27FC236}">
                <a16:creationId xmlns:a16="http://schemas.microsoft.com/office/drawing/2014/main" id="{D151A25A-A534-DF4B-B36C-C79915C87B33}"/>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3053278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866CF-3C92-1047-8818-2B4C768F4C56}"/>
              </a:ext>
            </a:extLst>
          </p:cNvPr>
          <p:cNvSpPr>
            <a:spLocks noGrp="1"/>
          </p:cNvSpPr>
          <p:nvPr>
            <p:ph type="title"/>
          </p:nvPr>
        </p:nvSpPr>
        <p:spPr>
          <a:xfrm>
            <a:off x="839788" y="1133242"/>
            <a:ext cx="3932237" cy="1448018"/>
          </a:xfrm>
          <a:prstGeom prst="rect">
            <a:avLst/>
          </a:prstGeom>
        </p:spPr>
        <p:txBody>
          <a:bodyPr anchor="b"/>
          <a:lstStyle>
            <a:lvl1pPr>
              <a:lnSpc>
                <a:spcPts val="3400"/>
              </a:lnSpc>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8209B0F-9B3F-5042-BD9F-D57099D13067}"/>
              </a:ext>
            </a:extLst>
          </p:cNvPr>
          <p:cNvSpPr>
            <a:spLocks noGrp="1"/>
          </p:cNvSpPr>
          <p:nvPr>
            <p:ph idx="1"/>
          </p:nvPr>
        </p:nvSpPr>
        <p:spPr>
          <a:xfrm>
            <a:off x="5183188" y="1133242"/>
            <a:ext cx="6172200" cy="4727808"/>
          </a:xfrm>
          <a:prstGeom prst="rect">
            <a:avLst/>
          </a:prstGeom>
        </p:spPr>
        <p:txBody>
          <a:bodyPr/>
          <a:lstStyle>
            <a:lvl1pPr>
              <a:defRPr sz="26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053953E-107D-7B4C-BDB5-15C7B11F6AA3}"/>
              </a:ext>
            </a:extLst>
          </p:cNvPr>
          <p:cNvSpPr>
            <a:spLocks noGrp="1"/>
          </p:cNvSpPr>
          <p:nvPr>
            <p:ph type="body" sz="half" idx="2"/>
          </p:nvPr>
        </p:nvSpPr>
        <p:spPr>
          <a:xfrm>
            <a:off x="839788" y="2581260"/>
            <a:ext cx="3932237" cy="329568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a:extLst>
              <a:ext uri="{FF2B5EF4-FFF2-40B4-BE49-F238E27FC236}">
                <a16:creationId xmlns:a16="http://schemas.microsoft.com/office/drawing/2014/main" id="{A9D64225-DB7E-D445-A4A3-A0BCC1051042}"/>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pic>
        <p:nvPicPr>
          <p:cNvPr id="6" name="Graphic 5">
            <a:extLst>
              <a:ext uri="{FF2B5EF4-FFF2-40B4-BE49-F238E27FC236}">
                <a16:creationId xmlns:a16="http://schemas.microsoft.com/office/drawing/2014/main" id="{5F09239D-9D3E-7646-85CF-2BE5C583A8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7" name="Freeform: Shape 17">
            <a:extLst>
              <a:ext uri="{FF2B5EF4-FFF2-40B4-BE49-F238E27FC236}">
                <a16:creationId xmlns:a16="http://schemas.microsoft.com/office/drawing/2014/main" id="{06A0583C-5AB6-B342-9EFC-C86D224A0C38}"/>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sp>
        <p:nvSpPr>
          <p:cNvPr id="8" name="TextBox 7">
            <a:extLst>
              <a:ext uri="{FF2B5EF4-FFF2-40B4-BE49-F238E27FC236}">
                <a16:creationId xmlns:a16="http://schemas.microsoft.com/office/drawing/2014/main" id="{87774EBD-6BFF-2549-BB73-4958BF5C33D6}"/>
              </a:ext>
            </a:extLst>
          </p:cNvPr>
          <p:cNvSpPr txBox="1"/>
          <p:nvPr userDrawn="1"/>
        </p:nvSpPr>
        <p:spPr>
          <a:xfrm>
            <a:off x="1640331" y="6392848"/>
            <a:ext cx="2344418" cy="276999"/>
          </a:xfrm>
          <a:prstGeom prst="rect">
            <a:avLst/>
          </a:prstGeom>
          <a:noFill/>
        </p:spPr>
        <p:txBody>
          <a:bodyPr wrap="square" rtlCol="0">
            <a:spAutoFit/>
          </a:bodyPr>
          <a:lstStyle/>
          <a:p>
            <a:r>
              <a:rPr lang="en-US" sz="1200" spc="100" baseline="0" dirty="0" err="1">
                <a:solidFill>
                  <a:schemeClr val="bg1"/>
                </a:solidFill>
                <a:latin typeface="Arial" panose="020B0604020202020204" pitchFamily="34" charset="0"/>
                <a:cs typeface="Arial" panose="020B0604020202020204" pitchFamily="34" charset="0"/>
              </a:rPr>
              <a:t>bluumtech.com</a:t>
            </a:r>
            <a:endParaRPr lang="en-US" sz="1200" spc="100" baseline="0" dirty="0">
              <a:solidFill>
                <a:schemeClr val="bg1"/>
              </a:solidFill>
              <a:latin typeface="Arial" panose="020B0604020202020204" pitchFamily="34" charset="0"/>
              <a:cs typeface="Arial" panose="020B0604020202020204" pitchFamily="34" charset="0"/>
            </a:endParaRPr>
          </a:p>
        </p:txBody>
      </p:sp>
      <p:pic>
        <p:nvPicPr>
          <p:cNvPr id="10" name="Picture 9" descr="Icon&#10;&#10;Description automatically generated">
            <a:extLst>
              <a:ext uri="{FF2B5EF4-FFF2-40B4-BE49-F238E27FC236}">
                <a16:creationId xmlns:a16="http://schemas.microsoft.com/office/drawing/2014/main" id="{00C455DC-ABF2-E241-AF70-8EFF874140CD}"/>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697178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E5C74-1356-9843-8BF3-9466DF25C0AC}"/>
              </a:ext>
            </a:extLst>
          </p:cNvPr>
          <p:cNvSpPr>
            <a:spLocks noGrp="1"/>
          </p:cNvSpPr>
          <p:nvPr>
            <p:ph type="title"/>
          </p:nvPr>
        </p:nvSpPr>
        <p:spPr>
          <a:xfrm>
            <a:off x="839788" y="495946"/>
            <a:ext cx="3932237" cy="1561454"/>
          </a:xfrm>
          <a:prstGeom prst="rect">
            <a:avLst/>
          </a:prstGeom>
        </p:spPr>
        <p:txBody>
          <a:bodyPr anchor="b"/>
          <a:lstStyle>
            <a:lvl1pPr>
              <a:lnSpc>
                <a:spcPts val="3400"/>
              </a:lnSpc>
              <a:defRPr sz="3200"/>
            </a:lvl1pPr>
          </a:lstStyle>
          <a:p>
            <a:r>
              <a:rPr lang="en-US"/>
              <a:t>Click to edit Master title style</a:t>
            </a:r>
          </a:p>
        </p:txBody>
      </p:sp>
      <p:sp>
        <p:nvSpPr>
          <p:cNvPr id="3" name="Picture Placeholder 2">
            <a:extLst>
              <a:ext uri="{FF2B5EF4-FFF2-40B4-BE49-F238E27FC236}">
                <a16:creationId xmlns:a16="http://schemas.microsoft.com/office/drawing/2014/main" id="{D43420D8-B930-014B-B32D-CF07300F1F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48E342-8461-144A-8F06-EE18A739A5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061B897D-F557-6145-B9F7-976DC69C5805}"/>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pic>
        <p:nvPicPr>
          <p:cNvPr id="6" name="Graphic 5">
            <a:extLst>
              <a:ext uri="{FF2B5EF4-FFF2-40B4-BE49-F238E27FC236}">
                <a16:creationId xmlns:a16="http://schemas.microsoft.com/office/drawing/2014/main" id="{98EA7D97-F15B-E241-8F03-3AC75A4C49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208104"/>
            <a:ext cx="1573341" cy="659788"/>
          </a:xfrm>
          <a:prstGeom prst="rect">
            <a:avLst/>
          </a:prstGeom>
        </p:spPr>
      </p:pic>
      <p:sp>
        <p:nvSpPr>
          <p:cNvPr id="7" name="Freeform: Shape 17">
            <a:extLst>
              <a:ext uri="{FF2B5EF4-FFF2-40B4-BE49-F238E27FC236}">
                <a16:creationId xmlns:a16="http://schemas.microsoft.com/office/drawing/2014/main" id="{D2A761C7-1685-7548-B194-8BBD967C65DA}"/>
              </a:ext>
            </a:extLst>
          </p:cNvPr>
          <p:cNvSpPr/>
          <p:nvPr userDrawn="1"/>
        </p:nvSpPr>
        <p:spPr>
          <a:xfrm rot="5400000">
            <a:off x="-454400" y="5743764"/>
            <a:ext cx="1568636" cy="659836"/>
          </a:xfrm>
          <a:custGeom>
            <a:avLst/>
            <a:gdLst>
              <a:gd name="connsiteX0" fmla="*/ 700510 w 1626207"/>
              <a:gd name="connsiteY0" fmla="*/ 683419 h 684053"/>
              <a:gd name="connsiteX1" fmla="*/ 1625956 w 1626207"/>
              <a:gd name="connsiteY1" fmla="*/ 683419 h 684053"/>
              <a:gd name="connsiteX2" fmla="*/ 975472 w 1626207"/>
              <a:gd name="connsiteY2" fmla="*/ 32412 h 684053"/>
              <a:gd name="connsiteX3" fmla="*/ -252 w 1626207"/>
              <a:gd name="connsiteY3" fmla="*/ 361322 h 684053"/>
              <a:gd name="connsiteX4" fmla="*/ 700510 w 1626207"/>
              <a:gd name="connsiteY4" fmla="*/ 683419 h 684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207" h="684053">
                <a:moveTo>
                  <a:pt x="700510" y="683419"/>
                </a:moveTo>
                <a:lnTo>
                  <a:pt x="1625956" y="683419"/>
                </a:lnTo>
                <a:lnTo>
                  <a:pt x="975472" y="32412"/>
                </a:lnTo>
                <a:cubicBezTo>
                  <a:pt x="613569" y="-67202"/>
                  <a:pt x="227470" y="62947"/>
                  <a:pt x="-252" y="361322"/>
                </a:cubicBezTo>
                <a:cubicBezTo>
                  <a:pt x="175148" y="565789"/>
                  <a:pt x="431099" y="683419"/>
                  <a:pt x="700510" y="683419"/>
                </a:cubicBezTo>
                <a:close/>
              </a:path>
            </a:pathLst>
          </a:custGeom>
          <a:solidFill>
            <a:srgbClr val="CFBAFF"/>
          </a:solidFill>
          <a:ln w="52234" cap="flat">
            <a:noFill/>
            <a:prstDash val="solid"/>
            <a:miter/>
          </a:ln>
        </p:spPr>
        <p:txBody>
          <a:bodyPr rtlCol="0" anchor="ctr"/>
          <a:lstStyle/>
          <a:p>
            <a:endParaRPr lang="en-US" dirty="0"/>
          </a:p>
        </p:txBody>
      </p:sp>
      <p:pic>
        <p:nvPicPr>
          <p:cNvPr id="9" name="Picture 8" descr="Icon&#10;&#10;Description automatically generated">
            <a:extLst>
              <a:ext uri="{FF2B5EF4-FFF2-40B4-BE49-F238E27FC236}">
                <a16:creationId xmlns:a16="http://schemas.microsoft.com/office/drawing/2014/main" id="{D861AA97-5AD3-1C4B-B53D-5C7B8B074278}"/>
              </a:ext>
            </a:extLst>
          </p:cNvPr>
          <p:cNvPicPr>
            <a:picLocks noChangeAspect="1"/>
          </p:cNvPicPr>
          <p:nvPr userDrawn="1"/>
        </p:nvPicPr>
        <p:blipFill>
          <a:blip r:embed="rId4"/>
          <a:stretch>
            <a:fillRect/>
          </a:stretch>
        </p:blipFill>
        <p:spPr>
          <a:xfrm>
            <a:off x="11225809" y="221758"/>
            <a:ext cx="789982" cy="814881"/>
          </a:xfrm>
          <a:prstGeom prst="rect">
            <a:avLst/>
          </a:prstGeom>
        </p:spPr>
      </p:pic>
    </p:spTree>
    <p:extLst>
      <p:ext uri="{BB962C8B-B14F-4D97-AF65-F5344CB8AC3E}">
        <p14:creationId xmlns:p14="http://schemas.microsoft.com/office/powerpoint/2010/main" val="100613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678935"/>
            <a:ext cx="10515600" cy="695375"/>
          </a:xfrm>
          <a:prstGeom prst="rect">
            <a:avLst/>
          </a:prstGeom>
        </p:spPr>
        <p:txBody>
          <a:bodyPr/>
          <a:lstStyle>
            <a:lvl1pPr>
              <a:defRPr>
                <a:solidFill>
                  <a:schemeClr val="accent4"/>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838199" y="1540043"/>
            <a:ext cx="10515599" cy="4636920"/>
          </a:xfrm>
        </p:spPr>
        <p:txBody>
          <a:bodyPr numCol="2"/>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1267BF92-073C-4ECE-B084-A7F2B13135E2}" type="slidenum">
              <a:rPr lang="en-US" smtClean="0"/>
              <a:t>‹#›</a:t>
            </a:fld>
            <a:endParaRPr lang="en-US"/>
          </a:p>
        </p:txBody>
      </p:sp>
      <p:sp>
        <p:nvSpPr>
          <p:cNvPr id="7" name="Footer Placeholder 6"/>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2214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81038"/>
            <a:ext cx="10515600" cy="695376"/>
          </a:xfrm>
          <a:prstGeom prst="rect">
            <a:avLst/>
          </a:prstGeom>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Footer Placeholder 7"/>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482552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9" name="Slide Number Placeholder 8"/>
          <p:cNvSpPr>
            <a:spLocks noGrp="1"/>
          </p:cNvSpPr>
          <p:nvPr>
            <p:ph type="sldNum" sz="quarter" idx="12"/>
          </p:nvPr>
        </p:nvSpPr>
        <p:spPr/>
        <p:txBody>
          <a:bodyPr/>
          <a:lstStyle/>
          <a:p>
            <a:fld id="{1267BF92-073C-4ECE-B084-A7F2B13135E2}" type="slidenum">
              <a:rPr lang="en-US" smtClean="0"/>
              <a:t>‹#›</a:t>
            </a:fld>
            <a:endParaRPr lang="en-US"/>
          </a:p>
        </p:txBody>
      </p:sp>
      <p:sp>
        <p:nvSpPr>
          <p:cNvPr id="10" name="Title 1">
            <a:extLst>
              <a:ext uri="{FF2B5EF4-FFF2-40B4-BE49-F238E27FC236}">
                <a16:creationId xmlns:a16="http://schemas.microsoft.com/office/drawing/2014/main" id="{AE90AE2A-268E-8642-BAE4-91ED199F0339}"/>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Tree>
    <p:extLst>
      <p:ext uri="{BB962C8B-B14F-4D97-AF65-F5344CB8AC3E}">
        <p14:creationId xmlns:p14="http://schemas.microsoft.com/office/powerpoint/2010/main" val="393926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EC988B-6470-D247-B4D5-A57CF22BF7D7}"/>
              </a:ext>
            </a:extLst>
          </p:cNvPr>
          <p:cNvSpPr/>
          <p:nvPr userDrawn="1"/>
        </p:nvSpPr>
        <p:spPr>
          <a:xfrm>
            <a:off x="838200"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B74E0D-1658-DE4D-A7E9-53D49F8F376A}"/>
              </a:ext>
            </a:extLst>
          </p:cNvPr>
          <p:cNvSpPr/>
          <p:nvPr userDrawn="1"/>
        </p:nvSpPr>
        <p:spPr>
          <a:xfrm>
            <a:off x="6241542" y="1687776"/>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3E2C34-446B-2A49-8867-428ECEDA0D01}"/>
              </a:ext>
            </a:extLst>
          </p:cNvPr>
          <p:cNvSpPr/>
          <p:nvPr userDrawn="1"/>
        </p:nvSpPr>
        <p:spPr>
          <a:xfrm>
            <a:off x="838200"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D768CA-36D1-7F4C-99E8-563E5BAFEBFB}"/>
              </a:ext>
            </a:extLst>
          </p:cNvPr>
          <p:cNvSpPr/>
          <p:nvPr userDrawn="1"/>
        </p:nvSpPr>
        <p:spPr>
          <a:xfrm>
            <a:off x="6241542" y="4085273"/>
            <a:ext cx="5112257" cy="2133600"/>
          </a:xfrm>
          <a:prstGeom prst="rect">
            <a:avLst/>
          </a:prstGeom>
          <a:noFill/>
          <a:ln w="34925" cmpd="sng">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C98FB592-77E2-2D40-930B-8F7FE2032FBC}"/>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20" name="Text Placeholder 19">
            <a:extLst>
              <a:ext uri="{FF2B5EF4-FFF2-40B4-BE49-F238E27FC236}">
                <a16:creationId xmlns:a16="http://schemas.microsoft.com/office/drawing/2014/main" id="{786F1DA5-44F6-1248-8CE8-A8F8E0B39E8A}"/>
              </a:ext>
            </a:extLst>
          </p:cNvPr>
          <p:cNvSpPr>
            <a:spLocks noGrp="1"/>
          </p:cNvSpPr>
          <p:nvPr>
            <p:ph type="body" sz="quarter" idx="21"/>
          </p:nvPr>
        </p:nvSpPr>
        <p:spPr>
          <a:xfrm>
            <a:off x="1003610" y="4225176"/>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1" name="Text Placeholder 19">
            <a:extLst>
              <a:ext uri="{FF2B5EF4-FFF2-40B4-BE49-F238E27FC236}">
                <a16:creationId xmlns:a16="http://schemas.microsoft.com/office/drawing/2014/main" id="{6BA9E8FE-0295-604B-BCCD-DBD920C493DB}"/>
              </a:ext>
            </a:extLst>
          </p:cNvPr>
          <p:cNvSpPr>
            <a:spLocks noGrp="1"/>
          </p:cNvSpPr>
          <p:nvPr>
            <p:ph type="body" sz="quarter" idx="22"/>
          </p:nvPr>
        </p:nvSpPr>
        <p:spPr>
          <a:xfrm>
            <a:off x="1003610" y="1810299"/>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2" name="Text Placeholder 19">
            <a:extLst>
              <a:ext uri="{FF2B5EF4-FFF2-40B4-BE49-F238E27FC236}">
                <a16:creationId xmlns:a16="http://schemas.microsoft.com/office/drawing/2014/main" id="{24727B97-8C80-A34D-8422-037DB58AFC0E}"/>
              </a:ext>
            </a:extLst>
          </p:cNvPr>
          <p:cNvSpPr>
            <a:spLocks noGrp="1"/>
          </p:cNvSpPr>
          <p:nvPr>
            <p:ph type="body" sz="quarter" idx="23"/>
          </p:nvPr>
        </p:nvSpPr>
        <p:spPr>
          <a:xfrm>
            <a:off x="6377855" y="1834032"/>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23" name="Text Placeholder 19">
            <a:extLst>
              <a:ext uri="{FF2B5EF4-FFF2-40B4-BE49-F238E27FC236}">
                <a16:creationId xmlns:a16="http://schemas.microsoft.com/office/drawing/2014/main" id="{3589A02F-E898-7F48-9CC7-4E68598D7C54}"/>
              </a:ext>
            </a:extLst>
          </p:cNvPr>
          <p:cNvSpPr>
            <a:spLocks noGrp="1"/>
          </p:cNvSpPr>
          <p:nvPr>
            <p:ph type="body" sz="quarter" idx="24"/>
          </p:nvPr>
        </p:nvSpPr>
        <p:spPr>
          <a:xfrm>
            <a:off x="6377855" y="4249680"/>
            <a:ext cx="4839629" cy="1841088"/>
          </a:xfrm>
        </p:spPr>
        <p:txBody>
          <a:bodyPr/>
          <a:lstStyle>
            <a:lvl1pPr marL="0" indent="0">
              <a:buNone/>
              <a:defRPr b="1" i="0">
                <a:solidFill>
                  <a:schemeClr val="accent4"/>
                </a:solidFill>
                <a:latin typeface="Source Sans Pro" panose="020B0503030403020204" pitchFamily="34" charset="0"/>
                <a:ea typeface="Source Sans Pro" panose="020B0503030403020204" pitchFamily="34" charset="0"/>
              </a:defRPr>
            </a:lvl1pPr>
            <a:lvl2pPr marL="0" indent="0">
              <a:buNone/>
              <a:defRPr sz="2000"/>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p:txBody>
      </p:sp>
      <p:sp>
        <p:nvSpPr>
          <p:cNvPr id="6" name="Date Placeholder 5"/>
          <p:cNvSpPr>
            <a:spLocks noGrp="1"/>
          </p:cNvSpPr>
          <p:nvPr>
            <p:ph type="dt" sz="half" idx="25"/>
          </p:nvPr>
        </p:nvSpPr>
        <p:spPr/>
        <p:txBody>
          <a:bodyPr/>
          <a:lstStyle/>
          <a:p>
            <a:endParaRPr lang="en-US"/>
          </a:p>
        </p:txBody>
      </p:sp>
      <p:sp>
        <p:nvSpPr>
          <p:cNvPr id="7" name="Footer Placeholder 6"/>
          <p:cNvSpPr>
            <a:spLocks noGrp="1"/>
          </p:cNvSpPr>
          <p:nvPr>
            <p:ph type="ftr" sz="quarter" idx="26"/>
          </p:nvPr>
        </p:nvSpPr>
        <p:spPr/>
        <p:txBody>
          <a:bodyPr/>
          <a:lstStyle/>
          <a:p>
            <a:endParaRPr lang="en-US" dirty="0"/>
          </a:p>
        </p:txBody>
      </p:sp>
      <p:sp>
        <p:nvSpPr>
          <p:cNvPr id="9" name="Slide Number Placeholder 8"/>
          <p:cNvSpPr>
            <a:spLocks noGrp="1"/>
          </p:cNvSpPr>
          <p:nvPr>
            <p:ph type="sldNum" sz="quarter" idx="2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356869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C5B48D20-DD2C-D54C-A433-4C95F37CB96B}"/>
              </a:ext>
            </a:extLst>
          </p:cNvPr>
          <p:cNvSpPr>
            <a:spLocks noGrp="1"/>
          </p:cNvSpPr>
          <p:nvPr>
            <p:ph sz="quarter" idx="13"/>
          </p:nvPr>
        </p:nvSpPr>
        <p:spPr>
          <a:xfrm>
            <a:off x="838199" y="4121819"/>
            <a:ext cx="3175000" cy="2052735"/>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6" name="Text Placeholder 16">
            <a:extLst>
              <a:ext uri="{FF2B5EF4-FFF2-40B4-BE49-F238E27FC236}">
                <a16:creationId xmlns:a16="http://schemas.microsoft.com/office/drawing/2014/main" id="{AF5D9ACD-1B2E-9A4F-A6BC-033923CE21C3}"/>
              </a:ext>
            </a:extLst>
          </p:cNvPr>
          <p:cNvSpPr>
            <a:spLocks noGrp="1"/>
          </p:cNvSpPr>
          <p:nvPr>
            <p:ph type="body" sz="quarter" idx="14" hasCustomPrompt="1"/>
          </p:nvPr>
        </p:nvSpPr>
        <p:spPr>
          <a:xfrm>
            <a:off x="8381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7" name="Picture Placeholder 4">
            <a:extLst>
              <a:ext uri="{FF2B5EF4-FFF2-40B4-BE49-F238E27FC236}">
                <a16:creationId xmlns:a16="http://schemas.microsoft.com/office/drawing/2014/main" id="{C6343D27-A5B7-9246-B3C1-C57F72DF6B93}"/>
              </a:ext>
            </a:extLst>
          </p:cNvPr>
          <p:cNvSpPr>
            <a:spLocks noGrp="1"/>
          </p:cNvSpPr>
          <p:nvPr>
            <p:ph type="pic" sz="quarter" idx="15"/>
          </p:nvPr>
        </p:nvSpPr>
        <p:spPr>
          <a:xfrm>
            <a:off x="838199" y="812800"/>
            <a:ext cx="3175000" cy="2464373"/>
          </a:xfrm>
        </p:spPr>
        <p:txBody>
          <a:bodyPr/>
          <a:lstStyle/>
          <a:p>
            <a:r>
              <a:rPr lang="en-US"/>
              <a:t>Click icon to add picture</a:t>
            </a:r>
          </a:p>
        </p:txBody>
      </p:sp>
      <p:sp>
        <p:nvSpPr>
          <p:cNvPr id="8" name="Content Placeholder 6">
            <a:extLst>
              <a:ext uri="{FF2B5EF4-FFF2-40B4-BE49-F238E27FC236}">
                <a16:creationId xmlns:a16="http://schemas.microsoft.com/office/drawing/2014/main" id="{2D7C692D-7550-3B48-9274-11229A7DE0BC}"/>
              </a:ext>
            </a:extLst>
          </p:cNvPr>
          <p:cNvSpPr>
            <a:spLocks noGrp="1"/>
          </p:cNvSpPr>
          <p:nvPr>
            <p:ph sz="quarter" idx="16"/>
          </p:nvPr>
        </p:nvSpPr>
        <p:spPr>
          <a:xfrm>
            <a:off x="4508500" y="4131685"/>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9" name="Content Placeholder 6">
            <a:extLst>
              <a:ext uri="{FF2B5EF4-FFF2-40B4-BE49-F238E27FC236}">
                <a16:creationId xmlns:a16="http://schemas.microsoft.com/office/drawing/2014/main" id="{1FD820EE-664D-A140-80A4-63B6700BAE4F}"/>
              </a:ext>
            </a:extLst>
          </p:cNvPr>
          <p:cNvSpPr>
            <a:spLocks noGrp="1"/>
          </p:cNvSpPr>
          <p:nvPr>
            <p:ph sz="quarter" idx="17"/>
          </p:nvPr>
        </p:nvSpPr>
        <p:spPr>
          <a:xfrm>
            <a:off x="8178799" y="4121819"/>
            <a:ext cx="3175000" cy="2052736"/>
          </a:xfrm>
        </p:spPr>
        <p:txBody>
          <a:bodyPr numCol="1">
            <a:normAutofit/>
          </a:bodyPr>
          <a:lstStyle>
            <a:lvl1pPr marL="0" indent="0" algn="ctr">
              <a:buFont typeface="Arial" panose="020B0604020202020204" pitchFamily="34" charset="0"/>
              <a:buNone/>
              <a:defRPr sz="2000"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ADAC136C-316A-DA4A-A30C-762FB0DA75DB}"/>
              </a:ext>
            </a:extLst>
          </p:cNvPr>
          <p:cNvSpPr>
            <a:spLocks noGrp="1"/>
          </p:cNvSpPr>
          <p:nvPr>
            <p:ph type="body" sz="quarter" idx="18" hasCustomPrompt="1"/>
          </p:nvPr>
        </p:nvSpPr>
        <p:spPr>
          <a:xfrm>
            <a:off x="4508500" y="3378088"/>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1" name="Picture Placeholder 4">
            <a:extLst>
              <a:ext uri="{FF2B5EF4-FFF2-40B4-BE49-F238E27FC236}">
                <a16:creationId xmlns:a16="http://schemas.microsoft.com/office/drawing/2014/main" id="{E8D0F40D-CB9E-1843-A730-057166D81D53}"/>
              </a:ext>
            </a:extLst>
          </p:cNvPr>
          <p:cNvSpPr>
            <a:spLocks noGrp="1"/>
          </p:cNvSpPr>
          <p:nvPr>
            <p:ph type="pic" sz="quarter" idx="19"/>
          </p:nvPr>
        </p:nvSpPr>
        <p:spPr>
          <a:xfrm>
            <a:off x="4508500" y="822666"/>
            <a:ext cx="3175000" cy="2464373"/>
          </a:xfrm>
        </p:spPr>
        <p:txBody>
          <a:bodyPr/>
          <a:lstStyle/>
          <a:p>
            <a:r>
              <a:rPr lang="en-US"/>
              <a:t>Click icon to add picture</a:t>
            </a:r>
          </a:p>
        </p:txBody>
      </p:sp>
      <p:sp>
        <p:nvSpPr>
          <p:cNvPr id="12" name="Text Placeholder 16">
            <a:extLst>
              <a:ext uri="{FF2B5EF4-FFF2-40B4-BE49-F238E27FC236}">
                <a16:creationId xmlns:a16="http://schemas.microsoft.com/office/drawing/2014/main" id="{9087E294-959F-8743-9BAA-CE14410F1F21}"/>
              </a:ext>
            </a:extLst>
          </p:cNvPr>
          <p:cNvSpPr>
            <a:spLocks noGrp="1"/>
          </p:cNvSpPr>
          <p:nvPr>
            <p:ph type="body" sz="quarter" idx="20" hasCustomPrompt="1"/>
          </p:nvPr>
        </p:nvSpPr>
        <p:spPr>
          <a:xfrm>
            <a:off x="8178799" y="3368222"/>
            <a:ext cx="3175000" cy="573905"/>
          </a:xfrm>
          <a:noFill/>
        </p:spPr>
        <p:txBody>
          <a:bodyPr anchor="b"/>
          <a:lstStyle>
            <a:lvl1pPr marL="0" indent="0" algn="ctr">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Image title</a:t>
            </a:r>
          </a:p>
        </p:txBody>
      </p:sp>
      <p:sp>
        <p:nvSpPr>
          <p:cNvPr id="13" name="Picture Placeholder 4">
            <a:extLst>
              <a:ext uri="{FF2B5EF4-FFF2-40B4-BE49-F238E27FC236}">
                <a16:creationId xmlns:a16="http://schemas.microsoft.com/office/drawing/2014/main" id="{5855E86E-EC22-4241-8F46-CA7738493BB5}"/>
              </a:ext>
            </a:extLst>
          </p:cNvPr>
          <p:cNvSpPr>
            <a:spLocks noGrp="1"/>
          </p:cNvSpPr>
          <p:nvPr>
            <p:ph type="pic" sz="quarter" idx="21"/>
          </p:nvPr>
        </p:nvSpPr>
        <p:spPr>
          <a:xfrm>
            <a:off x="8178799" y="812800"/>
            <a:ext cx="3175000" cy="2464373"/>
          </a:xfrm>
        </p:spPr>
        <p:txBody>
          <a:bodyPr/>
          <a:lstStyle/>
          <a:p>
            <a:r>
              <a:rPr lang="en-US"/>
              <a:t>Click icon to add picture</a:t>
            </a:r>
          </a:p>
        </p:txBody>
      </p:sp>
      <p:sp>
        <p:nvSpPr>
          <p:cNvPr id="15" name="Date Placeholder 14"/>
          <p:cNvSpPr>
            <a:spLocks noGrp="1"/>
          </p:cNvSpPr>
          <p:nvPr>
            <p:ph type="dt" sz="half" idx="22"/>
          </p:nvPr>
        </p:nvSpPr>
        <p:spPr/>
        <p:txBody>
          <a:bodyPr/>
          <a:lstStyle/>
          <a:p>
            <a:endParaRPr lang="en-US"/>
          </a:p>
        </p:txBody>
      </p:sp>
      <p:sp>
        <p:nvSpPr>
          <p:cNvPr id="16" name="Footer Placeholder 15"/>
          <p:cNvSpPr>
            <a:spLocks noGrp="1"/>
          </p:cNvSpPr>
          <p:nvPr>
            <p:ph type="ftr" sz="quarter" idx="23"/>
          </p:nvPr>
        </p:nvSpPr>
        <p:spPr>
          <a:solidFill>
            <a:schemeClr val="bg1"/>
          </a:solidFill>
          <a:ln>
            <a:solidFill>
              <a:schemeClr val="tx1"/>
            </a:solidFill>
          </a:ln>
        </p:spPr>
        <p:txBody>
          <a:bodyPr/>
          <a:lstStyle/>
          <a:p>
            <a:endParaRPr lang="en-US" dirty="0"/>
          </a:p>
        </p:txBody>
      </p:sp>
      <p:sp>
        <p:nvSpPr>
          <p:cNvPr id="17" name="Slide Number Placeholder 16"/>
          <p:cNvSpPr>
            <a:spLocks noGrp="1"/>
          </p:cNvSpPr>
          <p:nvPr>
            <p:ph type="sldNum" sz="quarter" idx="24"/>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693830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7" name="Slide Number Placeholder 6"/>
          <p:cNvSpPr>
            <a:spLocks noGrp="1"/>
          </p:cNvSpPr>
          <p:nvPr>
            <p:ph type="sldNum" sz="quarter" idx="12"/>
          </p:nvPr>
        </p:nvSpPr>
        <p:spPr/>
        <p:txBody>
          <a:bodyPr/>
          <a:lstStyle/>
          <a:p>
            <a:fld id="{1267BF92-073C-4ECE-B084-A7F2B13135E2}" type="slidenum">
              <a:rPr lang="en-US" smtClean="0"/>
              <a:t>‹#›</a:t>
            </a:fld>
            <a:endParaRPr lang="en-US"/>
          </a:p>
        </p:txBody>
      </p:sp>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10515600" cy="695375"/>
          </a:xfrm>
          <a:prstGeom prst="rect">
            <a:avLst/>
          </a:prstGeom>
        </p:spPr>
        <p:txBody>
          <a:bodyPr/>
          <a:lstStyle>
            <a:lvl1pPr>
              <a:defRPr>
                <a:solidFill>
                  <a:schemeClr val="accent4"/>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tx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tx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2" name="Footer Placeholder 1"/>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2354748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36EEFDC-0485-E041-BFC2-C2C0F7699926}"/>
              </a:ext>
            </a:extLst>
          </p:cNvPr>
          <p:cNvSpPr>
            <a:spLocks noGrp="1"/>
          </p:cNvSpPr>
          <p:nvPr>
            <p:ph type="title"/>
          </p:nvPr>
        </p:nvSpPr>
        <p:spPr>
          <a:xfrm>
            <a:off x="838199" y="681038"/>
            <a:ext cx="8479055" cy="695375"/>
          </a:xfrm>
          <a:prstGeom prst="rect">
            <a:avLst/>
          </a:prstGeom>
        </p:spPr>
        <p:txBody>
          <a:bodyPr/>
          <a:lstStyle>
            <a:lvl1pPr>
              <a:defRPr>
                <a:solidFill>
                  <a:schemeClr val="bg1"/>
                </a:solidFill>
              </a:defRPr>
            </a:lvl1pPr>
          </a:lstStyle>
          <a:p>
            <a:r>
              <a:rPr lang="en-US"/>
              <a:t>Click to edit Master title style</a:t>
            </a:r>
          </a:p>
        </p:txBody>
      </p:sp>
      <p:sp>
        <p:nvSpPr>
          <p:cNvPr id="9" name="Content Placeholder 6">
            <a:extLst>
              <a:ext uri="{FF2B5EF4-FFF2-40B4-BE49-F238E27FC236}">
                <a16:creationId xmlns:a16="http://schemas.microsoft.com/office/drawing/2014/main" id="{4E860304-383D-664A-A622-EE46F54D4056}"/>
              </a:ext>
            </a:extLst>
          </p:cNvPr>
          <p:cNvSpPr>
            <a:spLocks noGrp="1"/>
          </p:cNvSpPr>
          <p:nvPr>
            <p:ph sz="quarter" idx="13"/>
          </p:nvPr>
        </p:nvSpPr>
        <p:spPr>
          <a:xfrm>
            <a:off x="838199" y="2336800"/>
            <a:ext cx="10515600" cy="3840160"/>
          </a:xfrm>
        </p:spPr>
        <p:txBody>
          <a:bodyPr numCol="2"/>
          <a:lstStyle>
            <a:lvl1pPr marL="0" indent="0">
              <a:buFont typeface="Arial" panose="020B0604020202020204" pitchFamily="34" charset="0"/>
              <a:buNone/>
              <a:defRPr b="0" i="0">
                <a:solidFill>
                  <a:schemeClr val="bg1"/>
                </a:solidFill>
                <a:latin typeface="Source Sans Pro" panose="020B0503030403020204" pitchFamily="34" charset="0"/>
                <a:ea typeface="Source Sans Pro" panose="020B0503030403020204" pitchFamily="34" charset="0"/>
              </a:defRPr>
            </a:lvl1pPr>
            <a:lvl2pPr marL="457200" indent="0">
              <a:buFont typeface="Arial" panose="020B0604020202020204" pitchFamily="34" charset="0"/>
              <a:buNone/>
              <a:defRPr>
                <a:solidFill>
                  <a:schemeClr val="bg1"/>
                </a:solidFill>
              </a:defRPr>
            </a:lvl2pPr>
            <a:lvl3pPr marL="914400" indent="0">
              <a:buFont typeface="Arial" panose="020B0604020202020204" pitchFamily="34" charset="0"/>
              <a:buNone/>
              <a:defRPr>
                <a:solidFill>
                  <a:schemeClr val="bg1"/>
                </a:solidFill>
              </a:defRPr>
            </a:lvl3pPr>
            <a:lvl4pPr marL="1371600" indent="0">
              <a:buFont typeface="Arial" panose="020B0604020202020204" pitchFamily="34" charset="0"/>
              <a:buNone/>
              <a:defRPr>
                <a:solidFill>
                  <a:schemeClr val="bg1"/>
                </a:solidFill>
              </a:defRPr>
            </a:lvl4pPr>
            <a:lvl5pPr marL="1828800" indent="0">
              <a:buFont typeface="Arial" panose="020B0604020202020204" pitchFamily="34" charset="0"/>
              <a:buNone/>
              <a:defRPr>
                <a:solidFill>
                  <a:schemeClr val="bg1"/>
                </a:solidFill>
              </a:defRPr>
            </a:lvl5pPr>
          </a:lstStyle>
          <a:p>
            <a:pPr lvl="0"/>
            <a:r>
              <a:rPr lang="en-US"/>
              <a:t>Edit Master text styles</a:t>
            </a:r>
          </a:p>
          <a:p>
            <a:pPr lvl="1"/>
            <a:r>
              <a:rPr lang="en-US"/>
              <a:t>Second level</a:t>
            </a:r>
          </a:p>
        </p:txBody>
      </p:sp>
      <p:sp>
        <p:nvSpPr>
          <p:cNvPr id="10" name="Text Placeholder 16">
            <a:extLst>
              <a:ext uri="{FF2B5EF4-FFF2-40B4-BE49-F238E27FC236}">
                <a16:creationId xmlns:a16="http://schemas.microsoft.com/office/drawing/2014/main" id="{DCB42B82-3F8F-4448-9A06-9589D073824F}"/>
              </a:ext>
            </a:extLst>
          </p:cNvPr>
          <p:cNvSpPr>
            <a:spLocks noGrp="1"/>
          </p:cNvSpPr>
          <p:nvPr>
            <p:ph type="body" sz="quarter" idx="14" hasCustomPrompt="1"/>
          </p:nvPr>
        </p:nvSpPr>
        <p:spPr>
          <a:xfrm>
            <a:off x="838199" y="1412105"/>
            <a:ext cx="10515600" cy="749300"/>
          </a:xfrm>
          <a:noFill/>
        </p:spPr>
        <p:txBody>
          <a:bodyPr/>
          <a:lstStyle>
            <a:lvl1pPr marL="0" indent="0">
              <a:buNone/>
              <a:defRPr b="1" i="0">
                <a:solidFill>
                  <a:schemeClr val="bg1"/>
                </a:solidFill>
                <a:latin typeface="Source Sans Pro" panose="020B0503030403020204" pitchFamily="34" charset="0"/>
                <a:ea typeface="Source Sans Pro" panose="020B0503030403020204" pitchFamily="34" charset="0"/>
              </a:defRPr>
            </a:lvl1pPr>
          </a:lstStyle>
          <a:p>
            <a:pPr lvl="0"/>
            <a:r>
              <a:rPr lang="en-US" dirty="0"/>
              <a:t>Sub heading</a:t>
            </a:r>
          </a:p>
        </p:txBody>
      </p:sp>
      <p:sp>
        <p:nvSpPr>
          <p:cNvPr id="3" name="Date Placeholder 2"/>
          <p:cNvSpPr>
            <a:spLocks noGrp="1"/>
          </p:cNvSpPr>
          <p:nvPr>
            <p:ph type="dt" sz="half" idx="15"/>
          </p:nvPr>
        </p:nvSpPr>
        <p:spPr/>
        <p:txBody>
          <a:bodyPr/>
          <a:lstStyle/>
          <a:p>
            <a:endParaRPr lang="en-US"/>
          </a:p>
        </p:txBody>
      </p:sp>
      <p:sp>
        <p:nvSpPr>
          <p:cNvPr id="4" name="Footer Placeholder 3"/>
          <p:cNvSpPr>
            <a:spLocks noGrp="1"/>
          </p:cNvSpPr>
          <p:nvPr>
            <p:ph type="ftr" sz="quarter" idx="16"/>
          </p:nvPr>
        </p:nvSpPr>
        <p:spPr>
          <a:solidFill>
            <a:schemeClr val="bg1"/>
          </a:solidFill>
        </p:spPr>
        <p:txBody>
          <a:bodyPr/>
          <a:lstStyle/>
          <a:p>
            <a:endParaRPr lang="en-US" dirty="0"/>
          </a:p>
        </p:txBody>
      </p:sp>
      <p:sp>
        <p:nvSpPr>
          <p:cNvPr id="11" name="Slide Number Placeholder 10"/>
          <p:cNvSpPr>
            <a:spLocks noGrp="1"/>
          </p:cNvSpPr>
          <p:nvPr>
            <p:ph type="sldNum" sz="quarter" idx="17"/>
          </p:nvPr>
        </p:nvSpPr>
        <p:spPr/>
        <p:txBody>
          <a:body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148715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681038"/>
            <a:ext cx="8479055" cy="695375"/>
          </a:xfrm>
          <a:prstGeom prst="rect">
            <a:avLst/>
          </a:prstGeom>
        </p:spPr>
        <p:txBody>
          <a:bodyPr vert="horz" lIns="91440" tIns="45720" rIns="91440" bIns="45720" rtlCol="0" anchor="b" anchorCtr="0">
            <a:normAutofit/>
          </a:bodyPr>
          <a:lstStyle/>
          <a:p>
            <a:r>
              <a:rPr lang="en-US" dirty="0"/>
              <a:t>Sub-section Title</a:t>
            </a:r>
          </a:p>
        </p:txBody>
      </p:sp>
      <p:sp>
        <p:nvSpPr>
          <p:cNvPr id="3" name="Text Placeholder 2"/>
          <p:cNvSpPr>
            <a:spLocks noGrp="1"/>
          </p:cNvSpPr>
          <p:nvPr>
            <p:ph type="body" idx="1"/>
          </p:nvPr>
        </p:nvSpPr>
        <p:spPr>
          <a:xfrm>
            <a:off x="838199" y="1540043"/>
            <a:ext cx="10515599" cy="4636920"/>
          </a:xfrm>
          <a:prstGeom prst="rect">
            <a:avLst/>
          </a:prstGeom>
        </p:spPr>
        <p:txBody>
          <a:bodyPr vert="horz" lIns="91440" tIns="45720" rIns="91440" bIns="45720" numCol="2"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solidFill>
                <a:latin typeface="Source Sans Pro" panose="020B0503030403020204" pitchFamily="34" charset="0"/>
                <a:ea typeface="Source Sans Pro" panose="020B0503030403020204" pitchFamily="34" charset="0"/>
              </a:defRPr>
            </a:lvl1pPr>
          </a:lstStyle>
          <a:p>
            <a:endParaRPr lang="en-US"/>
          </a:p>
        </p:txBody>
      </p:sp>
      <p:sp>
        <p:nvSpPr>
          <p:cNvPr id="6" name="Footer Placeholder 4"/>
          <p:cNvSpPr>
            <a:spLocks noGrp="1"/>
          </p:cNvSpPr>
          <p:nvPr>
            <p:ph type="ftr" sz="quarter" idx="3"/>
          </p:nvPr>
        </p:nvSpPr>
        <p:spPr>
          <a:xfrm>
            <a:off x="9631404" y="6354247"/>
            <a:ext cx="1722395" cy="369332"/>
          </a:xfrm>
          <a:prstGeom prst="rect">
            <a:avLst/>
          </a:prstGeom>
          <a:ln w="12700">
            <a:solidFill>
              <a:schemeClr val="tx1"/>
            </a:solidFill>
          </a:ln>
        </p:spPr>
        <p:txBody>
          <a:bodyPr vert="horz" wrap="none" lIns="182880" tIns="91440" rIns="548640" bIns="91440" rtlCol="0" anchor="ctr">
            <a:spAutoFit/>
          </a:bodyPr>
          <a:lstStyle>
            <a:lvl1pPr algn="r">
              <a:defRPr sz="1200">
                <a:solidFill>
                  <a:schemeClr val="tx1"/>
                </a:solidFill>
              </a:defRPr>
            </a:lvl1pPr>
          </a:lstStyle>
          <a:p>
            <a:endParaRPr lang="en-US" dirty="0"/>
          </a:p>
        </p:txBody>
      </p:sp>
      <p:sp>
        <p:nvSpPr>
          <p:cNvPr id="7" name="Slide Number Placeholder 5"/>
          <p:cNvSpPr>
            <a:spLocks noGrp="1"/>
          </p:cNvSpPr>
          <p:nvPr>
            <p:ph type="sldNum" sz="quarter" idx="4"/>
          </p:nvPr>
        </p:nvSpPr>
        <p:spPr>
          <a:xfrm>
            <a:off x="10956470" y="6356350"/>
            <a:ext cx="397329" cy="365125"/>
          </a:xfrm>
          <a:prstGeom prst="rect">
            <a:avLst/>
          </a:prstGeom>
        </p:spPr>
        <p:txBody>
          <a:bodyPr vert="horz" lIns="91440" tIns="45720" rIns="91440" bIns="45720" rtlCol="0" anchor="ctr"/>
          <a:lstStyle>
            <a:lvl1pPr algn="l">
              <a:defRPr sz="1200">
                <a:solidFill>
                  <a:schemeClr val="tx1"/>
                </a:solidFill>
              </a:defRPr>
            </a:lvl1pPr>
          </a:lstStyle>
          <a:p>
            <a:fld id="{1267BF92-073C-4ECE-B084-A7F2B13135E2}" type="slidenum">
              <a:rPr lang="en-US" smtClean="0"/>
              <a:pPr/>
              <a:t>‹#›</a:t>
            </a:fld>
            <a:endParaRPr lang="en-US" dirty="0"/>
          </a:p>
        </p:txBody>
      </p:sp>
    </p:spTree>
    <p:extLst>
      <p:ext uri="{BB962C8B-B14F-4D97-AF65-F5344CB8AC3E}">
        <p14:creationId xmlns:p14="http://schemas.microsoft.com/office/powerpoint/2010/main" val="2439814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3600" kern="1200" baseline="0">
          <a:solidFill>
            <a:schemeClr val="tx1"/>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baseline="0">
          <a:solidFill>
            <a:schemeClr val="tx1"/>
          </a:solidFill>
          <a:latin typeface="Source Sans Pro" panose="020B0503030403020204" pitchFamily="34" charset="0"/>
          <a:ea typeface="Source Sans Pro" panose="020B0503030403020204" pitchFamily="34"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93E10-B5FD-1A47-8AB7-4137A385DDCC}"/>
              </a:ext>
            </a:extLst>
          </p:cNvPr>
          <p:cNvSpPr>
            <a:spLocks noGrp="1"/>
          </p:cNvSpPr>
          <p:nvPr>
            <p:ph type="title"/>
          </p:nvPr>
        </p:nvSpPr>
        <p:spPr>
          <a:xfrm>
            <a:off x="838200" y="365126"/>
            <a:ext cx="10515600" cy="10374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EB3723-E52D-8D4F-BD4D-4C14687B5EE5}"/>
              </a:ext>
            </a:extLst>
          </p:cNvPr>
          <p:cNvSpPr>
            <a:spLocks noGrp="1"/>
          </p:cNvSpPr>
          <p:nvPr>
            <p:ph type="body" idx="1"/>
          </p:nvPr>
        </p:nvSpPr>
        <p:spPr>
          <a:xfrm>
            <a:off x="838200" y="1687662"/>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6BC1DE-2BB5-864A-930F-F045FBE260E9}"/>
              </a:ext>
            </a:extLst>
          </p:cNvPr>
          <p:cNvSpPr>
            <a:spLocks noGrp="1"/>
          </p:cNvSpPr>
          <p:nvPr>
            <p:ph type="dt" sz="half" idx="2"/>
          </p:nvPr>
        </p:nvSpPr>
        <p:spPr>
          <a:xfrm>
            <a:off x="187271" y="6356350"/>
            <a:ext cx="1184329"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851F8DFE-4771-D142-A0E4-DB7E20E78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A90B6458-67F8-2B42-9187-1C2BF94CDA3B}"/>
              </a:ext>
            </a:extLst>
          </p:cNvPr>
          <p:cNvSpPr>
            <a:spLocks noGrp="1"/>
          </p:cNvSpPr>
          <p:nvPr>
            <p:ph type="sldNum" sz="quarter" idx="4"/>
          </p:nvPr>
        </p:nvSpPr>
        <p:spPr>
          <a:xfrm>
            <a:off x="11620800" y="6580800"/>
            <a:ext cx="496200" cy="223200"/>
          </a:xfrm>
          <a:prstGeom prst="rect">
            <a:avLst/>
          </a:prstGeom>
        </p:spPr>
        <p:txBody>
          <a:bodyPr vert="horz" lIns="91440" tIns="45720" rIns="91440" bIns="45720" rtlCol="0" anchor="ctr"/>
          <a:lstStyle>
            <a:lvl1pPr algn="r">
              <a:defRPr sz="850">
                <a:solidFill>
                  <a:schemeClr val="bg1"/>
                </a:solidFill>
                <a:latin typeface="Arial" panose="020B0604020202020204" pitchFamily="34" charset="0"/>
                <a:cs typeface="Arial" panose="020B0604020202020204" pitchFamily="34" charset="0"/>
              </a:defRPr>
            </a:lvl1pPr>
          </a:lstStyle>
          <a:p>
            <a:fld id="{FC6080D5-5A8F-2C43-A393-8A54D4E0F4CC}" type="slidenum">
              <a:rPr lang="en-US" smtClean="0"/>
              <a:pPr/>
              <a:t>‹#›</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63DD2F3B-9011-3643-B873-5C4B25E167EB}"/>
              </a:ext>
            </a:extLst>
          </p:cNvPr>
          <p:cNvPicPr>
            <a:picLocks noChangeAspect="1"/>
          </p:cNvPicPr>
          <p:nvPr userDrawn="1"/>
        </p:nvPicPr>
        <p:blipFill>
          <a:blip r:embed="rId13"/>
          <a:stretch>
            <a:fillRect/>
          </a:stretch>
        </p:blipFill>
        <p:spPr>
          <a:xfrm>
            <a:off x="10228881" y="6039000"/>
            <a:ext cx="1570064" cy="722338"/>
          </a:xfrm>
          <a:prstGeom prst="rect">
            <a:avLst/>
          </a:prstGeom>
        </p:spPr>
      </p:pic>
    </p:spTree>
    <p:extLst>
      <p:ext uri="{BB962C8B-B14F-4D97-AF65-F5344CB8AC3E}">
        <p14:creationId xmlns:p14="http://schemas.microsoft.com/office/powerpoint/2010/main" val="24321800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defTabSz="914400" rtl="0" eaLnBrk="1" latinLnBrk="0" hangingPunct="1">
        <a:lnSpc>
          <a:spcPts val="43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png"/><Relationship Id="rId7" Type="http://schemas.openxmlformats.org/officeDocument/2006/relationships/hyperlink" Target="https://www.buzzsprout.com/1181414/10843833-active-listening-how-to-use-audio-to-empower-every-student-s-learning-journey" TargetMode="External"/><Relationship Id="rId2" Type="http://schemas.openxmlformats.org/officeDocument/2006/relationships/image" Target="../media/image16.emf"/><Relationship Id="rId1" Type="http://schemas.openxmlformats.org/officeDocument/2006/relationships/slideLayout" Target="../slideLayouts/slideLayout3.xml"/><Relationship Id="rId6" Type="http://schemas.openxmlformats.org/officeDocument/2006/relationships/hyperlink" Target="https://avidproducts.com/2022/04/07/the-educational-epoch-change-you-didnt-know-happened/" TargetMode="External"/><Relationship Id="rId5" Type="http://schemas.openxmlformats.org/officeDocument/2006/relationships/hyperlink" Target="https://avidproducts.com/2022/06/15/5-reasons-audio-devices-are-essential-for-learning/" TargetMode="External"/><Relationship Id="rId4" Type="http://schemas.openxmlformats.org/officeDocument/2006/relationships/hyperlink" Target="https://avidproducts.com/our-mission/" TargetMode="External"/><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gif"/><Relationship Id="rId4" Type="http://schemas.openxmlformats.org/officeDocument/2006/relationships/image" Target="../media/image23.gi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careeronestop.org/"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hyperlink" Target="http://www.skillscommons.org"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inclusionjunction.org/" TargetMode="Externa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inclusionjunction.org/" TargetMode="External"/><Relationship Id="rId2" Type="http://schemas.openxmlformats.org/officeDocument/2006/relationships/hyperlink" Target="https://www.digitalequity.us/events/fdic-webinars-2022/"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www.inclusionjunction.or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22031"/>
            <a:ext cx="12191999" cy="3622431"/>
          </a:xfrm>
        </p:spPr>
        <p:txBody>
          <a:bodyPr>
            <a:normAutofit fontScale="90000"/>
          </a:bodyPr>
          <a:lstStyle/>
          <a:p>
            <a:r>
              <a:rPr lang="en-US" sz="4900" b="1" dirty="0">
                <a:effectLst/>
                <a:latin typeface="+mn-lt"/>
              </a:rPr>
              <a:t>Connecting States’ </a:t>
            </a:r>
            <a:r>
              <a:rPr lang="en-US" sz="4900" b="1" dirty="0">
                <a:latin typeface="+mn-lt"/>
              </a:rPr>
              <a:t>Financial, Economic and </a:t>
            </a:r>
            <a:r>
              <a:rPr lang="en-US" sz="4900" b="1" dirty="0">
                <a:effectLst/>
                <a:latin typeface="+mn-lt"/>
              </a:rPr>
              <a:t>Digital Inclusion Initiatives</a:t>
            </a:r>
            <a:br>
              <a:rPr lang="en-US" sz="2400" b="0" dirty="0">
                <a:effectLst/>
              </a:rPr>
            </a:br>
            <a:r>
              <a:rPr lang="en-US" sz="3100" b="1" i="1" dirty="0">
                <a:latin typeface="+mn-lt"/>
              </a:rPr>
              <a:t>(webinar series)</a:t>
            </a:r>
            <a:br>
              <a:rPr lang="en-US" sz="6000" b="1" dirty="0"/>
            </a:br>
            <a:r>
              <a:rPr lang="en-US" dirty="0"/>
              <a:t> </a:t>
            </a:r>
            <a:br>
              <a:rPr lang="en-US" dirty="0"/>
            </a:br>
            <a:r>
              <a:rPr lang="en-US" sz="3100" b="1" dirty="0"/>
              <a:t>Webinar # 3  </a:t>
            </a:r>
            <a:br>
              <a:rPr lang="en-US" sz="3100" b="1" dirty="0"/>
            </a:br>
            <a:r>
              <a:rPr lang="en-US" sz="4000" b="1" dirty="0">
                <a:latin typeface="Calibri" panose="020F0502020204030204" pitchFamily="34" charset="0"/>
                <a:ea typeface="Calibri" panose="020F0502020204030204" pitchFamily="34" charset="0"/>
                <a:cs typeface="Times New Roman" panose="02020603050405020304" pitchFamily="18" charset="0"/>
              </a:rPr>
              <a:t>Refurbished Laptops with Financial &amp; Economic </a:t>
            </a:r>
            <a:br>
              <a:rPr lang="en-US" sz="4000" b="1" dirty="0">
                <a:latin typeface="Calibri" panose="020F0502020204030204" pitchFamily="34" charset="0"/>
                <a:ea typeface="Calibri" panose="020F0502020204030204" pitchFamily="34" charset="0"/>
                <a:cs typeface="Times New Roman" panose="02020603050405020304" pitchFamily="18" charset="0"/>
              </a:rPr>
            </a:br>
            <a:r>
              <a:rPr lang="en-US" sz="4000" b="1" dirty="0">
                <a:latin typeface="Calibri" panose="020F0502020204030204" pitchFamily="34" charset="0"/>
                <a:ea typeface="Calibri" panose="020F0502020204030204" pitchFamily="34" charset="0"/>
                <a:cs typeface="Times New Roman" panose="02020603050405020304" pitchFamily="18" charset="0"/>
              </a:rPr>
              <a:t>Inclusion Resources</a:t>
            </a:r>
            <a:endParaRPr lang="en-US" sz="4000" dirty="0"/>
          </a:p>
        </p:txBody>
      </p:sp>
      <p:sp>
        <p:nvSpPr>
          <p:cNvPr id="3" name="Subtitle 2"/>
          <p:cNvSpPr>
            <a:spLocks noGrp="1"/>
          </p:cNvSpPr>
          <p:nvPr>
            <p:ph type="subTitle" idx="1"/>
          </p:nvPr>
        </p:nvSpPr>
        <p:spPr/>
        <p:txBody>
          <a:bodyPr/>
          <a:lstStyle/>
          <a:p>
            <a:r>
              <a:rPr lang="en-US" dirty="0"/>
              <a:t>Wednesday, November 2, 2022</a:t>
            </a:r>
          </a:p>
          <a:p>
            <a:r>
              <a:rPr lang="en-US" dirty="0"/>
              <a:t>1:00PM (ET) to 2:00PM (ET)</a:t>
            </a:r>
          </a:p>
        </p:txBody>
      </p:sp>
    </p:spTree>
    <p:extLst>
      <p:ext uri="{BB962C8B-B14F-4D97-AF65-F5344CB8AC3E}">
        <p14:creationId xmlns:p14="http://schemas.microsoft.com/office/powerpoint/2010/main" val="2281093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A3B0-F5FD-D941-A9E9-7F1C00F5FC68}"/>
              </a:ext>
            </a:extLst>
          </p:cNvPr>
          <p:cNvSpPr>
            <a:spLocks noGrp="1"/>
          </p:cNvSpPr>
          <p:nvPr>
            <p:ph type="ctrTitle"/>
          </p:nvPr>
        </p:nvSpPr>
        <p:spPr>
          <a:xfrm>
            <a:off x="1265935" y="1595756"/>
            <a:ext cx="7182679" cy="2856081"/>
          </a:xfrm>
        </p:spPr>
        <p:txBody>
          <a:bodyPr>
            <a:normAutofit/>
          </a:bodyPr>
          <a:lstStyle/>
          <a:p>
            <a:pPr>
              <a:lnSpc>
                <a:spcPct val="100000"/>
              </a:lnSpc>
            </a:pPr>
            <a:r>
              <a:rPr lang="en-US" dirty="0"/>
              <a:t>Bluum Technology</a:t>
            </a:r>
            <a:br>
              <a:rPr lang="en-US" dirty="0"/>
            </a:br>
            <a:r>
              <a:rPr lang="en-US" sz="3600" dirty="0"/>
              <a:t>Mike Logan</a:t>
            </a:r>
            <a:br>
              <a:rPr lang="en-US" dirty="0"/>
            </a:br>
            <a:r>
              <a:rPr lang="en-US" sz="3100" dirty="0"/>
              <a:t>Senior Vice President</a:t>
            </a:r>
            <a:endParaRPr lang="en-US" dirty="0"/>
          </a:p>
        </p:txBody>
      </p:sp>
    </p:spTree>
    <p:extLst>
      <p:ext uri="{BB962C8B-B14F-4D97-AF65-F5344CB8AC3E}">
        <p14:creationId xmlns:p14="http://schemas.microsoft.com/office/powerpoint/2010/main" val="2448206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D75F621-E7DE-8168-3D09-0282C0390AFF}"/>
              </a:ext>
            </a:extLst>
          </p:cNvPr>
          <p:cNvSpPr txBox="1">
            <a:spLocks/>
          </p:cNvSpPr>
          <p:nvPr/>
        </p:nvSpPr>
        <p:spPr>
          <a:xfrm>
            <a:off x="604488" y="979137"/>
            <a:ext cx="8476138" cy="724278"/>
          </a:xfrm>
          <a:prstGeom prst="rect">
            <a:avLst/>
          </a:prstGeom>
        </p:spPr>
        <p:txBody>
          <a:bodyPr vert="horz" lIns="91440" tIns="45720" rIns="91440" bIns="45720" rtlCol="0" anchor="b">
            <a:noAutofit/>
          </a:bodyPr>
          <a:lstStyle>
            <a:lvl1pPr algn="l" defTabSz="914400" rtl="0" eaLnBrk="1" latinLnBrk="0" hangingPunct="1">
              <a:lnSpc>
                <a:spcPts val="6200"/>
              </a:lnSpc>
              <a:spcBef>
                <a:spcPct val="0"/>
              </a:spcBef>
              <a:buNone/>
              <a:defRPr sz="60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ts val="4000"/>
              </a:lnSpc>
              <a:spcBef>
                <a:spcPct val="0"/>
              </a:spcBef>
              <a:spcAft>
                <a:spcPts val="0"/>
              </a:spcAft>
              <a:buClrTx/>
              <a:buSzTx/>
              <a:buFontTx/>
              <a:buNone/>
              <a:tabLst/>
              <a:defRPr/>
            </a:pPr>
            <a:r>
              <a:rPr kumimoji="0" lang="en-US" sz="4000" b="0" i="0" u="sng"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Technology Solutions Company</a:t>
            </a:r>
            <a:r>
              <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a:t>
            </a:r>
          </a:p>
        </p:txBody>
      </p:sp>
      <p:sp>
        <p:nvSpPr>
          <p:cNvPr id="7" name="TextBox 6">
            <a:extLst>
              <a:ext uri="{FF2B5EF4-FFF2-40B4-BE49-F238E27FC236}">
                <a16:creationId xmlns:a16="http://schemas.microsoft.com/office/drawing/2014/main" id="{73C09911-4163-055A-4DEC-7A12D518407E}"/>
              </a:ext>
            </a:extLst>
          </p:cNvPr>
          <p:cNvSpPr txBox="1"/>
          <p:nvPr/>
        </p:nvSpPr>
        <p:spPr>
          <a:xfrm>
            <a:off x="679010" y="2154725"/>
            <a:ext cx="11275331" cy="452431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Meeting rooms and learning centers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ITAD and technology recycling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Computing solutions, networking, cybersecurity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Digital signage, wayfinding solutions, audio-video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Experiential technology for customer centric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Mike Logan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alibri" panose="020F0502020204030204"/>
                <a:ea typeface="+mn-ea"/>
                <a:cs typeface="+mn-cs"/>
              </a:rPr>
              <a:t>Mike.logan@bluumtech.com</a:t>
            </a:r>
          </a:p>
        </p:txBody>
      </p:sp>
    </p:spTree>
    <p:extLst>
      <p:ext uri="{BB962C8B-B14F-4D97-AF65-F5344CB8AC3E}">
        <p14:creationId xmlns:p14="http://schemas.microsoft.com/office/powerpoint/2010/main" val="22752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fade">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ptop clipart images and notebook clip art photo share ...">
            <a:extLst>
              <a:ext uri="{FF2B5EF4-FFF2-40B4-BE49-F238E27FC236}">
                <a16:creationId xmlns:a16="http://schemas.microsoft.com/office/drawing/2014/main" id="{3CC23196-BED9-D398-7532-82D7F3A9FFB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271" b="99776" l="813" r="99375">
                        <a14:foregroundMark x1="5625" y1="78999" x2="7313" y2="75187"/>
                        <a14:foregroundMark x1="813" y1="76981" x2="5188" y2="75561"/>
                        <a14:foregroundMark x1="45313" y1="89686" x2="66250" y2="96413"/>
                        <a14:foregroundMark x1="66250" y1="96413" x2="72688" y2="93124"/>
                        <a14:foregroundMark x1="72688" y1="93124" x2="72750" y2="92451"/>
                        <a14:foregroundMark x1="73813" y1="99776" x2="73813" y2="92078"/>
                        <a14:foregroundMark x1="93625" y1="60463" x2="89688" y2="71599"/>
                        <a14:foregroundMark x1="89688" y1="40732" x2="66875" y2="59193"/>
                        <a14:foregroundMark x1="99375" y1="5456" x2="86938" y2="31614"/>
                        <a14:foregroundMark x1="96750" y1="46114" x2="89188" y2="47235"/>
                        <a14:foregroundMark x1="92063" y1="71525" x2="86750" y2="68984"/>
                        <a14:foregroundMark x1="45750" y1="83707" x2="38563" y2="74141"/>
                        <a14:foregroundMark x1="35750" y1="1271" x2="39375" y2="10762"/>
                      </a14:backgroundRemoval>
                    </a14:imgEffect>
                  </a14:imgLayer>
                </a14:imgProps>
              </a:ext>
              <a:ext uri="{28A0092B-C50C-407E-A947-70E740481C1C}">
                <a14:useLocalDpi xmlns:a14="http://schemas.microsoft.com/office/drawing/2010/main" val="0"/>
              </a:ext>
            </a:extLst>
          </a:blip>
          <a:srcRect/>
          <a:stretch>
            <a:fillRect/>
          </a:stretch>
        </p:blipFill>
        <p:spPr bwMode="auto">
          <a:xfrm>
            <a:off x="419238" y="2344555"/>
            <a:ext cx="1470522" cy="122970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B3D6420F-495D-1E90-1440-1C271C63B4B2}"/>
              </a:ext>
            </a:extLst>
          </p:cNvPr>
          <p:cNvSpPr txBox="1"/>
          <p:nvPr/>
        </p:nvSpPr>
        <p:spPr>
          <a:xfrm>
            <a:off x="353923" y="3648283"/>
            <a:ext cx="130941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Windows device,  8</a:t>
            </a:r>
            <a:r>
              <a:rPr kumimoji="0" lang="en-US" sz="1050" b="0" i="0" u="none" strike="noStrike" kern="1200" cap="none" spc="0" normalizeH="0" baseline="30000" noProof="0" dirty="0">
                <a:ln>
                  <a:noFill/>
                </a:ln>
                <a:solidFill>
                  <a:srgbClr val="FFFFFF"/>
                </a:solidFill>
                <a:effectLst/>
                <a:uLnTx/>
                <a:uFillTx/>
                <a:latin typeface="Calibri" panose="020F0502020204030204"/>
                <a:ea typeface="+mn-ea"/>
                <a:cs typeface="+mn-cs"/>
              </a:rPr>
              <a:t>th</a:t>
            </a:r>
            <a:r>
              <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rPr>
              <a:t> gen processor, camera, 14” display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FFFFFF"/>
                </a:solidFill>
                <a:effectLst/>
                <a:uLnTx/>
                <a:uFillTx/>
                <a:latin typeface="Calibri" panose="020F0502020204030204"/>
                <a:ea typeface="+mn-ea"/>
                <a:cs typeface="+mn-cs"/>
              </a:rPr>
              <a:t>(3-4 years old)</a:t>
            </a:r>
          </a:p>
        </p:txBody>
      </p:sp>
      <p:cxnSp>
        <p:nvCxnSpPr>
          <p:cNvPr id="32" name="Straight Arrow Connector 31">
            <a:extLst>
              <a:ext uri="{FF2B5EF4-FFF2-40B4-BE49-F238E27FC236}">
                <a16:creationId xmlns:a16="http://schemas.microsoft.com/office/drawing/2014/main" id="{62E3C3A9-7968-705D-3F41-91FED252367E}"/>
              </a:ext>
            </a:extLst>
          </p:cNvPr>
          <p:cNvCxnSpPr>
            <a:cxnSpLocks/>
          </p:cNvCxnSpPr>
          <p:nvPr/>
        </p:nvCxnSpPr>
        <p:spPr>
          <a:xfrm>
            <a:off x="1889760" y="3019919"/>
            <a:ext cx="592183" cy="571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60BC5248-9E66-72C4-E726-9393A4D58B58}"/>
              </a:ext>
            </a:extLst>
          </p:cNvPr>
          <p:cNvSpPr/>
          <p:nvPr/>
        </p:nvSpPr>
        <p:spPr>
          <a:xfrm>
            <a:off x="2503719" y="2456360"/>
            <a:ext cx="2194560" cy="1148919"/>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The device is refreshed.</a:t>
            </a:r>
          </a:p>
        </p:txBody>
      </p:sp>
      <p:sp>
        <p:nvSpPr>
          <p:cNvPr id="39" name="Rectangle: Rounded Corners 38">
            <a:extLst>
              <a:ext uri="{FF2B5EF4-FFF2-40B4-BE49-F238E27FC236}">
                <a16:creationId xmlns:a16="http://schemas.microsoft.com/office/drawing/2014/main" id="{44BAF978-434A-D885-BCB4-10CFBA64412A}"/>
              </a:ext>
            </a:extLst>
          </p:cNvPr>
          <p:cNvSpPr/>
          <p:nvPr/>
        </p:nvSpPr>
        <p:spPr>
          <a:xfrm>
            <a:off x="2503719" y="387345"/>
            <a:ext cx="2194560" cy="1148919"/>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Landfill</a:t>
            </a:r>
          </a:p>
        </p:txBody>
      </p:sp>
      <p:sp>
        <p:nvSpPr>
          <p:cNvPr id="40" name="Rectangle: Rounded Corners 39">
            <a:extLst>
              <a:ext uri="{FF2B5EF4-FFF2-40B4-BE49-F238E27FC236}">
                <a16:creationId xmlns:a16="http://schemas.microsoft.com/office/drawing/2014/main" id="{7CF10872-E764-EE69-451D-13389AB9FEF4}"/>
              </a:ext>
            </a:extLst>
          </p:cNvPr>
          <p:cNvSpPr/>
          <p:nvPr/>
        </p:nvSpPr>
        <p:spPr>
          <a:xfrm>
            <a:off x="5503821" y="375639"/>
            <a:ext cx="5730236" cy="1167053"/>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alibri" panose="020F0502020204030204"/>
                <a:ea typeface="+mn-ea"/>
                <a:cs typeface="+mn-cs"/>
              </a:rPr>
              <a:t>Electronics in landfills release heavy metals like mercury, arsenic and lead.  And while only 2% of our landfills are made up of electronics, that 2% is responsible for 70% of our toxic waste.  Despite this, less than 20% of electronics are recycled properly.</a:t>
            </a:r>
          </a:p>
        </p:txBody>
      </p:sp>
      <p:cxnSp>
        <p:nvCxnSpPr>
          <p:cNvPr id="41" name="Straight Arrow Connector 40">
            <a:extLst>
              <a:ext uri="{FF2B5EF4-FFF2-40B4-BE49-F238E27FC236}">
                <a16:creationId xmlns:a16="http://schemas.microsoft.com/office/drawing/2014/main" id="{E676B76E-2A14-B9B9-6BA5-6DF88FD87498}"/>
              </a:ext>
            </a:extLst>
          </p:cNvPr>
          <p:cNvCxnSpPr>
            <a:cxnSpLocks/>
          </p:cNvCxnSpPr>
          <p:nvPr/>
        </p:nvCxnSpPr>
        <p:spPr>
          <a:xfrm>
            <a:off x="4698279" y="953829"/>
            <a:ext cx="80554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6205B4F-3674-4F11-9A02-5049522235BC}"/>
              </a:ext>
            </a:extLst>
          </p:cNvPr>
          <p:cNvCxnSpPr>
            <a:cxnSpLocks/>
            <a:stCxn id="38" idx="0"/>
          </p:cNvCxnSpPr>
          <p:nvPr/>
        </p:nvCxnSpPr>
        <p:spPr>
          <a:xfrm flipH="1" flipV="1">
            <a:off x="3596643" y="1597224"/>
            <a:ext cx="4356" cy="85913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C9E4A79E-B73B-9264-04A5-55FC5CC2EB38}"/>
              </a:ext>
            </a:extLst>
          </p:cNvPr>
          <p:cNvSpPr/>
          <p:nvPr/>
        </p:nvSpPr>
        <p:spPr>
          <a:xfrm>
            <a:off x="5508177" y="2435937"/>
            <a:ext cx="2194560" cy="1148919"/>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48526998-FF9A-754F-19F6-0243BAE271B8}"/>
              </a:ext>
            </a:extLst>
          </p:cNvPr>
          <p:cNvCxnSpPr>
            <a:cxnSpLocks/>
          </p:cNvCxnSpPr>
          <p:nvPr/>
        </p:nvCxnSpPr>
        <p:spPr>
          <a:xfrm>
            <a:off x="4698279" y="3013395"/>
            <a:ext cx="809898" cy="57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7FD0AC8C-3484-81E0-0366-037686977F5A}"/>
              </a:ext>
            </a:extLst>
          </p:cNvPr>
          <p:cNvPicPr>
            <a:picLocks noChangeAspect="1"/>
          </p:cNvPicPr>
          <p:nvPr/>
        </p:nvPicPr>
        <p:blipFill>
          <a:blip r:embed="rId4"/>
          <a:stretch>
            <a:fillRect/>
          </a:stretch>
        </p:blipFill>
        <p:spPr>
          <a:xfrm>
            <a:off x="5870032" y="2648400"/>
            <a:ext cx="1470850" cy="723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Rectangle: Rounded Corners 50">
            <a:extLst>
              <a:ext uri="{FF2B5EF4-FFF2-40B4-BE49-F238E27FC236}">
                <a16:creationId xmlns:a16="http://schemas.microsoft.com/office/drawing/2014/main" id="{50457E0E-39CE-58FC-8E44-10DE60641609}"/>
              </a:ext>
            </a:extLst>
          </p:cNvPr>
          <p:cNvSpPr/>
          <p:nvPr/>
        </p:nvSpPr>
        <p:spPr>
          <a:xfrm>
            <a:off x="5503821" y="4235297"/>
            <a:ext cx="2194560" cy="707650"/>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Evaluate device condition</a:t>
            </a:r>
          </a:p>
        </p:txBody>
      </p:sp>
      <p:sp>
        <p:nvSpPr>
          <p:cNvPr id="52" name="Rectangle: Rounded Corners 51">
            <a:extLst>
              <a:ext uri="{FF2B5EF4-FFF2-40B4-BE49-F238E27FC236}">
                <a16:creationId xmlns:a16="http://schemas.microsoft.com/office/drawing/2014/main" id="{EF6CB152-4F36-02FF-75DB-2435FDD65961}"/>
              </a:ext>
            </a:extLst>
          </p:cNvPr>
          <p:cNvSpPr/>
          <p:nvPr/>
        </p:nvSpPr>
        <p:spPr>
          <a:xfrm>
            <a:off x="2499363" y="4585448"/>
            <a:ext cx="2194560" cy="981530"/>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Parts harvested, metals removed, plastic recycled</a:t>
            </a:r>
          </a:p>
        </p:txBody>
      </p:sp>
      <p:cxnSp>
        <p:nvCxnSpPr>
          <p:cNvPr id="53" name="Straight Arrow Connector 52">
            <a:extLst>
              <a:ext uri="{FF2B5EF4-FFF2-40B4-BE49-F238E27FC236}">
                <a16:creationId xmlns:a16="http://schemas.microsoft.com/office/drawing/2014/main" id="{7EB84363-4407-6C44-C3E7-9657A518F40B}"/>
              </a:ext>
            </a:extLst>
          </p:cNvPr>
          <p:cNvCxnSpPr>
            <a:cxnSpLocks/>
          </p:cNvCxnSpPr>
          <p:nvPr/>
        </p:nvCxnSpPr>
        <p:spPr>
          <a:xfrm flipH="1">
            <a:off x="4689572" y="4772523"/>
            <a:ext cx="809898" cy="571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11F9312-7B3F-7AE4-39C4-24ACD3C8E36F}"/>
              </a:ext>
            </a:extLst>
          </p:cNvPr>
          <p:cNvCxnSpPr>
            <a:cxnSpLocks/>
            <a:endCxn id="51" idx="0"/>
          </p:cNvCxnSpPr>
          <p:nvPr/>
        </p:nvCxnSpPr>
        <p:spPr>
          <a:xfrm>
            <a:off x="6601101" y="3600096"/>
            <a:ext cx="0" cy="63520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4EACE9D-3076-3C20-5706-7B244A00844C}"/>
              </a:ext>
            </a:extLst>
          </p:cNvPr>
          <p:cNvCxnSpPr>
            <a:cxnSpLocks/>
          </p:cNvCxnSpPr>
          <p:nvPr/>
        </p:nvCxnSpPr>
        <p:spPr>
          <a:xfrm>
            <a:off x="7702737" y="4583411"/>
            <a:ext cx="500737"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2C05869B-117B-97E1-A287-694937B4EB95}"/>
              </a:ext>
            </a:extLst>
          </p:cNvPr>
          <p:cNvSpPr/>
          <p:nvPr/>
        </p:nvSpPr>
        <p:spPr>
          <a:xfrm>
            <a:off x="8203474" y="2435938"/>
            <a:ext cx="3762103" cy="2745662"/>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Device Recertified: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Data destruction documented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Device is scrubbed clean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Cosmetic damage is minimized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Hard drive is replaced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Battery is replaced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Screen hinges are tightened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Device is tested and quality checked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Windows, Office, and other programs are loaded</a:t>
            </a:r>
          </a:p>
        </p:txBody>
      </p:sp>
      <p:sp>
        <p:nvSpPr>
          <p:cNvPr id="63" name="Rectangle: Rounded Corners 62">
            <a:extLst>
              <a:ext uri="{FF2B5EF4-FFF2-40B4-BE49-F238E27FC236}">
                <a16:creationId xmlns:a16="http://schemas.microsoft.com/office/drawing/2014/main" id="{1C4F8E23-3C81-E991-D4AC-789E39C0DB5A}"/>
              </a:ext>
            </a:extLst>
          </p:cNvPr>
          <p:cNvSpPr/>
          <p:nvPr/>
        </p:nvSpPr>
        <p:spPr>
          <a:xfrm>
            <a:off x="4722229" y="5875115"/>
            <a:ext cx="3757744" cy="707650"/>
          </a:xfrm>
          <a:prstGeom prst="roundRect">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F1757">
                    <a:lumMod val="60000"/>
                    <a:lumOff val="40000"/>
                  </a:srgbClr>
                </a:solidFill>
                <a:effectLst/>
                <a:uLnTx/>
                <a:uFillTx/>
                <a:latin typeface="Calibri" panose="020F0502020204030204"/>
                <a:ea typeface="+mn-ea"/>
                <a:cs typeface="+mn-cs"/>
              </a:rPr>
              <a:t>Device is re-introduced into the market for additional service!!!</a:t>
            </a:r>
          </a:p>
        </p:txBody>
      </p:sp>
      <p:cxnSp>
        <p:nvCxnSpPr>
          <p:cNvPr id="1024" name="Straight Arrow Connector 1023">
            <a:extLst>
              <a:ext uri="{FF2B5EF4-FFF2-40B4-BE49-F238E27FC236}">
                <a16:creationId xmlns:a16="http://schemas.microsoft.com/office/drawing/2014/main" id="{528C2303-24CB-5C42-AF82-CED13F8B9EF2}"/>
              </a:ext>
            </a:extLst>
          </p:cNvPr>
          <p:cNvCxnSpPr>
            <a:cxnSpLocks/>
          </p:cNvCxnSpPr>
          <p:nvPr/>
        </p:nvCxnSpPr>
        <p:spPr>
          <a:xfrm>
            <a:off x="6596751" y="5566978"/>
            <a:ext cx="0" cy="3176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6452D5A6-22B5-9BFC-6D79-65624880F8C1}"/>
              </a:ext>
            </a:extLst>
          </p:cNvPr>
          <p:cNvCxnSpPr>
            <a:cxnSpLocks/>
          </p:cNvCxnSpPr>
          <p:nvPr/>
        </p:nvCxnSpPr>
        <p:spPr>
          <a:xfrm>
            <a:off x="6583683" y="5584396"/>
            <a:ext cx="35356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E9DA74AF-6044-3A19-6E7C-55F40072E989}"/>
              </a:ext>
            </a:extLst>
          </p:cNvPr>
          <p:cNvCxnSpPr>
            <a:cxnSpLocks/>
          </p:cNvCxnSpPr>
          <p:nvPr/>
        </p:nvCxnSpPr>
        <p:spPr>
          <a:xfrm flipH="1">
            <a:off x="10101941" y="5181600"/>
            <a:ext cx="1" cy="38537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91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3872480"/>
            <a:ext cx="7540442" cy="695375"/>
          </a:xfrm>
        </p:spPr>
        <p:txBody>
          <a:bodyPr>
            <a:normAutofit fontScale="90000"/>
          </a:bodyPr>
          <a:lstStyle/>
          <a:p>
            <a:pPr algn="ctr"/>
            <a:r>
              <a:rPr lang="en-US" sz="3200" dirty="0"/>
              <a:t>Tom Finn, AVID Products</a:t>
            </a:r>
            <a:br>
              <a:rPr lang="en-US" sz="3200" dirty="0"/>
            </a:br>
            <a:br>
              <a:rPr lang="en-US" sz="3200"/>
            </a:b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13</a:t>
            </a:fld>
            <a:endParaRPr lang="en-US"/>
          </a:p>
        </p:txBody>
      </p:sp>
    </p:spTree>
    <p:extLst>
      <p:ext uri="{BB962C8B-B14F-4D97-AF65-F5344CB8AC3E}">
        <p14:creationId xmlns:p14="http://schemas.microsoft.com/office/powerpoint/2010/main" val="285462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B1A365E-70CA-3BDC-4863-EE53F5743D89}"/>
              </a:ext>
            </a:extLst>
          </p:cNvPr>
          <p:cNvPicPr>
            <a:picLocks noChangeAspect="1"/>
          </p:cNvPicPr>
          <p:nvPr/>
        </p:nvPicPr>
        <p:blipFill rotWithShape="1">
          <a:blip r:embed="rId2"/>
          <a:srcRect l="2116" t="28210" r="6328" b="21267"/>
          <a:stretch/>
        </p:blipFill>
        <p:spPr>
          <a:xfrm>
            <a:off x="-91440" y="4738740"/>
            <a:ext cx="12344400" cy="1371600"/>
          </a:xfrm>
          <a:prstGeom prst="rect">
            <a:avLst/>
          </a:prstGeom>
        </p:spPr>
      </p:pic>
      <p:sp>
        <p:nvSpPr>
          <p:cNvPr id="4" name="Slide Number Placeholder 3"/>
          <p:cNvSpPr>
            <a:spLocks noGrp="1"/>
          </p:cNvSpPr>
          <p:nvPr>
            <p:ph type="sldNum" sz="quarter" idx="12"/>
          </p:nvPr>
        </p:nvSpPr>
        <p:spPr/>
        <p:txBody>
          <a:bodyPr/>
          <a:lstStyle/>
          <a:p>
            <a:r>
              <a:rPr lang="en-US"/>
              <a:t>9</a:t>
            </a:r>
            <a:endParaRPr lang="en-US" dirty="0"/>
          </a:p>
        </p:txBody>
      </p:sp>
      <p:pic>
        <p:nvPicPr>
          <p:cNvPr id="9" name="Picture 8">
            <a:extLst>
              <a:ext uri="{FF2B5EF4-FFF2-40B4-BE49-F238E27FC236}">
                <a16:creationId xmlns:a16="http://schemas.microsoft.com/office/drawing/2014/main" id="{6B0FF715-89D5-8444-59A9-96336F56CC1D}"/>
              </a:ext>
            </a:extLst>
          </p:cNvPr>
          <p:cNvPicPr>
            <a:picLocks noChangeAspect="1"/>
          </p:cNvPicPr>
          <p:nvPr/>
        </p:nvPicPr>
        <p:blipFill>
          <a:blip r:embed="rId3"/>
          <a:stretch>
            <a:fillRect/>
          </a:stretch>
        </p:blipFill>
        <p:spPr>
          <a:xfrm>
            <a:off x="438064" y="301987"/>
            <a:ext cx="2333642" cy="809631"/>
          </a:xfrm>
          <a:prstGeom prst="rect">
            <a:avLst/>
          </a:prstGeom>
        </p:spPr>
      </p:pic>
      <p:sp>
        <p:nvSpPr>
          <p:cNvPr id="8" name="TextBox 7">
            <a:extLst>
              <a:ext uri="{FF2B5EF4-FFF2-40B4-BE49-F238E27FC236}">
                <a16:creationId xmlns:a16="http://schemas.microsoft.com/office/drawing/2014/main" id="{5FDEB2CF-ABBA-8C2E-9CE2-A6CC7042764E}"/>
              </a:ext>
            </a:extLst>
          </p:cNvPr>
          <p:cNvSpPr txBox="1"/>
          <p:nvPr/>
        </p:nvSpPr>
        <p:spPr>
          <a:xfrm>
            <a:off x="6929349" y="1398693"/>
            <a:ext cx="5029201" cy="3220112"/>
          </a:xfrm>
          <a:prstGeom prst="rect">
            <a:avLst/>
          </a:prstGeom>
          <a:noFill/>
        </p:spPr>
        <p:txBody>
          <a:bodyPr wrap="square" rtlCol="0">
            <a:spAutoFit/>
          </a:bodyPr>
          <a:lstStyle/>
          <a:p>
            <a:pPr marL="285750" indent="-285750">
              <a:buFont typeface="Arial" panose="020B0604020202020204" pitchFamily="34" charset="0"/>
              <a:buChar char="•"/>
            </a:pPr>
            <a:r>
              <a:rPr lang="en-US" sz="1700" dirty="0"/>
              <a:t>Computers &amp; </a:t>
            </a:r>
            <a:r>
              <a:rPr lang="en-US" sz="1700" b="1" dirty="0"/>
              <a:t>Headsets</a:t>
            </a:r>
            <a:r>
              <a:rPr lang="en-US" sz="1700" dirty="0"/>
              <a:t> are the </a:t>
            </a:r>
            <a:r>
              <a:rPr lang="en-US" sz="1700" b="1" dirty="0"/>
              <a:t>vehicles</a:t>
            </a:r>
            <a:r>
              <a:rPr lang="en-US" sz="1700" dirty="0"/>
              <a:t> of </a:t>
            </a:r>
            <a:r>
              <a:rPr lang="en-US" sz="1700" b="1" dirty="0"/>
              <a:t>access </a:t>
            </a:r>
            <a:r>
              <a:rPr lang="en-US" sz="1700" dirty="0"/>
              <a:t>and </a:t>
            </a:r>
            <a:r>
              <a:rPr lang="en-US" sz="1700" b="1" dirty="0"/>
              <a:t>connectedness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700" dirty="0"/>
              <a:t>Headsets designed for everyone’s success:</a:t>
            </a:r>
          </a:p>
          <a:p>
            <a:pPr marL="742950" lvl="1" indent="-285750">
              <a:lnSpc>
                <a:spcPct val="150000"/>
              </a:lnSpc>
              <a:buFont typeface="Wingdings" pitchFamily="2" charset="2"/>
              <a:buChar char="ü"/>
            </a:pPr>
            <a:r>
              <a:rPr lang="en-US" sz="1550" b="1" dirty="0"/>
              <a:t>Deliver </a:t>
            </a:r>
            <a:r>
              <a:rPr lang="en-US" sz="1550" dirty="0"/>
              <a:t>(speakers) and </a:t>
            </a:r>
            <a:r>
              <a:rPr lang="en-US" sz="1550" b="1" dirty="0"/>
              <a:t>capture</a:t>
            </a:r>
            <a:r>
              <a:rPr lang="en-US" sz="1550" dirty="0"/>
              <a:t> (mics) </a:t>
            </a:r>
            <a:r>
              <a:rPr lang="en-US" sz="1550" b="1" dirty="0"/>
              <a:t>sound</a:t>
            </a:r>
          </a:p>
          <a:p>
            <a:pPr marL="742950" lvl="1" indent="-285750">
              <a:lnSpc>
                <a:spcPct val="150000"/>
              </a:lnSpc>
              <a:buFont typeface="Wingdings" pitchFamily="2" charset="2"/>
              <a:buChar char="ü"/>
            </a:pPr>
            <a:r>
              <a:rPr lang="en-US" sz="1550" b="1" dirty="0"/>
              <a:t>Eliminate</a:t>
            </a:r>
            <a:r>
              <a:rPr lang="en-US" sz="1550" dirty="0"/>
              <a:t> ambient </a:t>
            </a:r>
            <a:r>
              <a:rPr lang="en-US" sz="1550" b="1" dirty="0"/>
              <a:t>distractions</a:t>
            </a:r>
          </a:p>
          <a:p>
            <a:pPr marL="742950" lvl="1" indent="-285750">
              <a:lnSpc>
                <a:spcPct val="150000"/>
              </a:lnSpc>
              <a:buFont typeface="Wingdings" pitchFamily="2" charset="2"/>
              <a:buChar char="ü"/>
            </a:pPr>
            <a:r>
              <a:rPr lang="en-US" sz="1550" dirty="0"/>
              <a:t>Enhance </a:t>
            </a:r>
            <a:r>
              <a:rPr lang="en-US" sz="1550" b="1" dirty="0"/>
              <a:t>attention</a:t>
            </a:r>
            <a:r>
              <a:rPr lang="en-US" sz="1550" dirty="0"/>
              <a:t>, </a:t>
            </a:r>
            <a:r>
              <a:rPr lang="en-US" sz="1550" b="1" dirty="0"/>
              <a:t>focus</a:t>
            </a:r>
            <a:r>
              <a:rPr lang="en-US" sz="1550" dirty="0"/>
              <a:t>, </a:t>
            </a:r>
            <a:r>
              <a:rPr lang="en-US" sz="1550" b="1" dirty="0"/>
              <a:t>engagement</a:t>
            </a:r>
            <a:r>
              <a:rPr lang="en-US" sz="1550" dirty="0"/>
              <a:t>, </a:t>
            </a:r>
            <a:r>
              <a:rPr lang="en-US" sz="1550" b="1" dirty="0"/>
              <a:t>efficacy</a:t>
            </a:r>
          </a:p>
          <a:p>
            <a:pPr marL="742950" lvl="1" indent="-285750">
              <a:lnSpc>
                <a:spcPct val="150000"/>
              </a:lnSpc>
              <a:buFont typeface="Wingdings" pitchFamily="2" charset="2"/>
              <a:buChar char="ü"/>
            </a:pPr>
            <a:r>
              <a:rPr lang="en-US" sz="1550" b="1" dirty="0"/>
              <a:t>Enable</a:t>
            </a:r>
            <a:r>
              <a:rPr lang="en-US" sz="1550" dirty="0"/>
              <a:t> user </a:t>
            </a:r>
            <a:r>
              <a:rPr lang="en-US" sz="1550" b="1" dirty="0"/>
              <a:t>to hear </a:t>
            </a:r>
            <a:r>
              <a:rPr lang="en-US" sz="1550" dirty="0"/>
              <a:t>and </a:t>
            </a:r>
            <a:r>
              <a:rPr lang="en-US" sz="1550" b="1" dirty="0"/>
              <a:t>to be heard </a:t>
            </a:r>
            <a:r>
              <a:rPr lang="en-US" sz="1550" dirty="0"/>
              <a:t>clearly</a:t>
            </a:r>
          </a:p>
          <a:p>
            <a:pPr marL="742950" lvl="1" indent="-285750">
              <a:lnSpc>
                <a:spcPct val="150000"/>
              </a:lnSpc>
              <a:buFont typeface="Wingdings" pitchFamily="2" charset="2"/>
              <a:buChar char="ü"/>
            </a:pPr>
            <a:r>
              <a:rPr lang="en-US" sz="1550" dirty="0"/>
              <a:t>Provide </a:t>
            </a:r>
            <a:r>
              <a:rPr lang="en-US" sz="1550" b="1" dirty="0"/>
              <a:t>sense of self </a:t>
            </a:r>
            <a:r>
              <a:rPr lang="en-US" sz="1550" dirty="0"/>
              <a:t>&amp;</a:t>
            </a:r>
            <a:r>
              <a:rPr lang="en-US" sz="1550" b="1" dirty="0"/>
              <a:t> agency</a:t>
            </a:r>
            <a:endParaRPr lang="en-US" sz="1550" dirty="0"/>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6E76F471-04E7-FF5E-2664-138E4ABA7C1F}"/>
              </a:ext>
            </a:extLst>
          </p:cNvPr>
          <p:cNvSpPr txBox="1"/>
          <p:nvPr/>
        </p:nvSpPr>
        <p:spPr>
          <a:xfrm>
            <a:off x="0" y="6246863"/>
            <a:ext cx="12192000" cy="323165"/>
          </a:xfrm>
          <a:prstGeom prst="rect">
            <a:avLst/>
          </a:prstGeom>
          <a:noFill/>
        </p:spPr>
        <p:txBody>
          <a:bodyPr wrap="square" rtlCol="0">
            <a:spAutoFit/>
          </a:bodyPr>
          <a:lstStyle/>
          <a:p>
            <a:pPr algn="ctr"/>
            <a:r>
              <a:rPr lang="en-US" sz="1500" dirty="0">
                <a:hlinkClick r:id="rId4"/>
              </a:rPr>
              <a:t>AVID Mission</a:t>
            </a:r>
            <a:r>
              <a:rPr lang="en-US" sz="1500" dirty="0"/>
              <a:t>   |   </a:t>
            </a:r>
            <a:r>
              <a:rPr lang="en-US" sz="1500" dirty="0">
                <a:hlinkClick r:id="rId5"/>
              </a:rPr>
              <a:t>Essential Audio Devices: Whitepaper</a:t>
            </a:r>
            <a:r>
              <a:rPr lang="en-US" sz="1500" dirty="0"/>
              <a:t>   |   Podcasts: </a:t>
            </a:r>
            <a:r>
              <a:rPr lang="en-US" sz="1500" dirty="0">
                <a:hlinkClick r:id="rId6"/>
              </a:rPr>
              <a:t>Educational EPOCH Change</a:t>
            </a:r>
            <a:r>
              <a:rPr lang="en-US" sz="1500" dirty="0"/>
              <a:t> and </a:t>
            </a:r>
            <a:r>
              <a:rPr lang="en-US" sz="1500" dirty="0">
                <a:hlinkClick r:id="rId7"/>
              </a:rPr>
              <a:t>Active Listening </a:t>
            </a:r>
            <a:endParaRPr lang="en-US" sz="1500" dirty="0"/>
          </a:p>
        </p:txBody>
      </p:sp>
      <p:sp>
        <p:nvSpPr>
          <p:cNvPr id="2" name="TextBox 1">
            <a:extLst>
              <a:ext uri="{FF2B5EF4-FFF2-40B4-BE49-F238E27FC236}">
                <a16:creationId xmlns:a16="http://schemas.microsoft.com/office/drawing/2014/main" id="{47D0C4E6-E663-64D2-71EC-FBD3692378A7}"/>
              </a:ext>
            </a:extLst>
          </p:cNvPr>
          <p:cNvSpPr txBox="1"/>
          <p:nvPr/>
        </p:nvSpPr>
        <p:spPr>
          <a:xfrm>
            <a:off x="3090992" y="443051"/>
            <a:ext cx="3850734" cy="523220"/>
          </a:xfrm>
          <a:prstGeom prst="rect">
            <a:avLst/>
          </a:prstGeom>
          <a:noFill/>
        </p:spPr>
        <p:txBody>
          <a:bodyPr wrap="none" rtlCol="0">
            <a:spAutoFit/>
          </a:bodyPr>
          <a:lstStyle/>
          <a:p>
            <a:r>
              <a:rPr lang="en-US" sz="2800" b="1" i="1" dirty="0">
                <a:ea typeface="Aktiv Grotesk" panose="020B0504020202020204" pitchFamily="34" charset="0"/>
                <a:cs typeface="Aktiv Grotesk" panose="020B0504020202020204" pitchFamily="34" charset="0"/>
              </a:rPr>
              <a:t>Amplifying Your Future</a:t>
            </a:r>
          </a:p>
        </p:txBody>
      </p:sp>
      <p:pic>
        <p:nvPicPr>
          <p:cNvPr id="13" name="Picture 12">
            <a:extLst>
              <a:ext uri="{FF2B5EF4-FFF2-40B4-BE49-F238E27FC236}">
                <a16:creationId xmlns:a16="http://schemas.microsoft.com/office/drawing/2014/main" id="{5FB45262-F003-CFEB-38F1-A54757A81BB7}"/>
              </a:ext>
            </a:extLst>
          </p:cNvPr>
          <p:cNvPicPr>
            <a:picLocks noChangeAspect="1"/>
          </p:cNvPicPr>
          <p:nvPr/>
        </p:nvPicPr>
        <p:blipFill>
          <a:blip r:embed="rId8"/>
          <a:stretch>
            <a:fillRect/>
          </a:stretch>
        </p:blipFill>
        <p:spPr>
          <a:xfrm>
            <a:off x="375308" y="1490621"/>
            <a:ext cx="3850729" cy="2348006"/>
          </a:xfrm>
          <a:prstGeom prst="rect">
            <a:avLst/>
          </a:prstGeom>
        </p:spPr>
      </p:pic>
      <p:pic>
        <p:nvPicPr>
          <p:cNvPr id="7" name="Picture 6" descr="A person wearing headphones and using a computer&#10;&#10;Description automatically generated with medium confidence">
            <a:extLst>
              <a:ext uri="{FF2B5EF4-FFF2-40B4-BE49-F238E27FC236}">
                <a16:creationId xmlns:a16="http://schemas.microsoft.com/office/drawing/2014/main" id="{4E077E1E-9D38-4CBE-9B34-8DB79618C8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0761" y="1502400"/>
            <a:ext cx="2318298" cy="2318298"/>
          </a:xfrm>
          <a:prstGeom prst="rect">
            <a:avLst/>
          </a:prstGeom>
        </p:spPr>
      </p:pic>
      <p:sp>
        <p:nvSpPr>
          <p:cNvPr id="10" name="TextBox 9">
            <a:extLst>
              <a:ext uri="{FF2B5EF4-FFF2-40B4-BE49-F238E27FC236}">
                <a16:creationId xmlns:a16="http://schemas.microsoft.com/office/drawing/2014/main" id="{43B49E9D-4078-F527-A136-8B7CE89C52BC}"/>
              </a:ext>
            </a:extLst>
          </p:cNvPr>
          <p:cNvSpPr txBox="1"/>
          <p:nvPr/>
        </p:nvSpPr>
        <p:spPr>
          <a:xfrm>
            <a:off x="369928" y="3957176"/>
            <a:ext cx="6344637" cy="596895"/>
          </a:xfrm>
          <a:prstGeom prst="rect">
            <a:avLst/>
          </a:prstGeom>
          <a:noFill/>
        </p:spPr>
        <p:txBody>
          <a:bodyPr wrap="square" rtlCol="0">
            <a:spAutoFit/>
          </a:bodyPr>
          <a:lstStyle/>
          <a:p>
            <a:r>
              <a:rPr lang="en-US" sz="1350" b="1" dirty="0">
                <a:solidFill>
                  <a:srgbClr val="009163"/>
                </a:solidFill>
                <a:ea typeface="Aktiv Grotesk" panose="020B0504020202020204" pitchFamily="34" charset="0"/>
                <a:cs typeface="Aktiv Grotesk" panose="020B0504020202020204" pitchFamily="34" charset="0"/>
              </a:rPr>
              <a:t>4.5 Million US households </a:t>
            </a:r>
            <a:r>
              <a:rPr lang="en-US" sz="1350" dirty="0">
                <a:ea typeface="Aktiv Grotesk" panose="020B0504020202020204" pitchFamily="34" charset="0"/>
                <a:cs typeface="Aktiv Grotesk" panose="020B0504020202020204" pitchFamily="34" charset="0"/>
              </a:rPr>
              <a:t>with children lack consistent access to a connected device</a:t>
            </a:r>
          </a:p>
          <a:p>
            <a:pPr>
              <a:lnSpc>
                <a:spcPct val="150000"/>
              </a:lnSpc>
            </a:pPr>
            <a:r>
              <a:rPr lang="en-US" sz="1350" b="1" dirty="0">
                <a:solidFill>
                  <a:srgbClr val="009163"/>
                </a:solidFill>
                <a:ea typeface="Aktiv Grotesk" panose="020B0504020202020204" pitchFamily="34" charset="0"/>
                <a:cs typeface="Aktiv Grotesk" panose="020B0504020202020204" pitchFamily="34" charset="0"/>
              </a:rPr>
              <a:t>17% of children </a:t>
            </a:r>
            <a:r>
              <a:rPr lang="en-US" sz="1350" dirty="0">
                <a:ea typeface="Aktiv Grotesk" panose="020B0504020202020204" pitchFamily="34" charset="0"/>
                <a:cs typeface="Aktiv Grotesk" panose="020B0504020202020204" pitchFamily="34" charset="0"/>
              </a:rPr>
              <a:t>ages 3-18 live in US households without computer access</a:t>
            </a:r>
          </a:p>
        </p:txBody>
      </p:sp>
      <p:sp>
        <p:nvSpPr>
          <p:cNvPr id="11" name="TextBox 10">
            <a:extLst>
              <a:ext uri="{FF2B5EF4-FFF2-40B4-BE49-F238E27FC236}">
                <a16:creationId xmlns:a16="http://schemas.microsoft.com/office/drawing/2014/main" id="{5CCDEA49-9FD7-120B-5DFF-345AEE3AFD32}"/>
              </a:ext>
            </a:extLst>
          </p:cNvPr>
          <p:cNvSpPr txBox="1"/>
          <p:nvPr/>
        </p:nvSpPr>
        <p:spPr>
          <a:xfrm>
            <a:off x="3099013" y="3193083"/>
            <a:ext cx="2076209" cy="353943"/>
          </a:xfrm>
          <a:prstGeom prst="rect">
            <a:avLst/>
          </a:prstGeom>
          <a:noFill/>
        </p:spPr>
        <p:txBody>
          <a:bodyPr wrap="none" rtlCol="0">
            <a:spAutoFit/>
          </a:bodyPr>
          <a:lstStyle/>
          <a:p>
            <a:r>
              <a:rPr lang="en-US" sz="1700" b="1" i="1" dirty="0">
                <a:ea typeface="Aktiv Grotesk Medium" panose="020B0504020202020204" pitchFamily="34" charset="0"/>
                <a:cs typeface="Aktiv Grotesk Medium" panose="020B0504020202020204" pitchFamily="34" charset="0"/>
              </a:rPr>
              <a:t>The Impact  </a:t>
            </a:r>
            <a:r>
              <a:rPr lang="en-US" sz="1700" b="1" i="1" dirty="0">
                <a:solidFill>
                  <a:schemeClr val="bg1"/>
                </a:solidFill>
                <a:ea typeface="Aktiv Grotesk Medium" panose="020B0504020202020204" pitchFamily="34" charset="0"/>
                <a:cs typeface="Aktiv Grotesk Medium" panose="020B0504020202020204" pitchFamily="34" charset="0"/>
              </a:rPr>
              <a:t>of Audio</a:t>
            </a:r>
          </a:p>
        </p:txBody>
      </p:sp>
      <p:sp>
        <p:nvSpPr>
          <p:cNvPr id="12" name="TextBox 11">
            <a:extLst>
              <a:ext uri="{FF2B5EF4-FFF2-40B4-BE49-F238E27FC236}">
                <a16:creationId xmlns:a16="http://schemas.microsoft.com/office/drawing/2014/main" id="{66071C81-2512-41B5-33FE-9879087B2792}"/>
              </a:ext>
            </a:extLst>
          </p:cNvPr>
          <p:cNvSpPr txBox="1"/>
          <p:nvPr/>
        </p:nvSpPr>
        <p:spPr>
          <a:xfrm>
            <a:off x="299510" y="4932451"/>
            <a:ext cx="11454426" cy="1027782"/>
          </a:xfrm>
          <a:prstGeom prst="rect">
            <a:avLst/>
          </a:prstGeom>
          <a:noFill/>
        </p:spPr>
        <p:txBody>
          <a:bodyPr wrap="square" rtlCol="0">
            <a:spAutoFit/>
          </a:bodyPr>
          <a:lstStyle/>
          <a:p>
            <a:pPr algn="ctr"/>
            <a:r>
              <a:rPr lang="en-US" sz="1400" b="0" i="0" u="none" strike="noStrike" dirty="0">
                <a:solidFill>
                  <a:schemeClr val="bg1"/>
                </a:solidFill>
                <a:effectLst/>
              </a:rPr>
              <a:t>" By advocating for and supporting digital access for the underserved and underrepresented, we encourage and grow the next generation of learners, leaders, and problem solvers. With our partners in Bluum and NCDE, we have a program that not only provides affordable devices to low- and moderate-income learners, but also the crucial inclusive resources that create and provide access to opportunities for them to make a difference.”</a:t>
            </a:r>
          </a:p>
          <a:p>
            <a:pPr algn="ctr">
              <a:lnSpc>
                <a:spcPct val="150000"/>
              </a:lnSpc>
            </a:pPr>
            <a:r>
              <a:rPr lang="en-US" sz="1400" b="1" i="1" dirty="0">
                <a:solidFill>
                  <a:schemeClr val="bg1"/>
                </a:solidFill>
              </a:rPr>
              <a:t>Tom Finn, President &amp; CEO</a:t>
            </a:r>
          </a:p>
        </p:txBody>
      </p:sp>
      <p:cxnSp>
        <p:nvCxnSpPr>
          <p:cNvPr id="17" name="Straight Connector 16">
            <a:extLst>
              <a:ext uri="{FF2B5EF4-FFF2-40B4-BE49-F238E27FC236}">
                <a16:creationId xmlns:a16="http://schemas.microsoft.com/office/drawing/2014/main" id="{63262912-4E65-3279-5D18-8455C76D029E}"/>
              </a:ext>
            </a:extLst>
          </p:cNvPr>
          <p:cNvCxnSpPr/>
          <p:nvPr/>
        </p:nvCxnSpPr>
        <p:spPr>
          <a:xfrm>
            <a:off x="2917901" y="301987"/>
            <a:ext cx="0" cy="809631"/>
          </a:xfrm>
          <a:prstGeom prst="line">
            <a:avLst/>
          </a:prstGeom>
          <a:ln w="12700">
            <a:solidFill>
              <a:srgbClr val="0091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E84789-0659-7E3D-D4A4-A06F96A0F542}"/>
              </a:ext>
            </a:extLst>
          </p:cNvPr>
          <p:cNvCxnSpPr>
            <a:cxnSpLocks/>
          </p:cNvCxnSpPr>
          <p:nvPr/>
        </p:nvCxnSpPr>
        <p:spPr>
          <a:xfrm>
            <a:off x="3169177" y="3515803"/>
            <a:ext cx="1943150" cy="0"/>
          </a:xfrm>
          <a:prstGeom prst="line">
            <a:avLst/>
          </a:prstGeom>
          <a:ln w="19050">
            <a:solidFill>
              <a:srgbClr val="00916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756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3872480"/>
            <a:ext cx="7540442" cy="695375"/>
          </a:xfrm>
        </p:spPr>
        <p:txBody>
          <a:bodyPr>
            <a:normAutofit fontScale="90000"/>
          </a:bodyPr>
          <a:lstStyle/>
          <a:p>
            <a:pPr algn="ctr"/>
            <a:r>
              <a:rPr lang="en-US" sz="3200">
                <a:latin typeface="Merriweather"/>
              </a:rPr>
              <a:t>Sarah Segrest, </a:t>
            </a:r>
            <a:r>
              <a:rPr lang="en-US" sz="3200" err="1">
                <a:latin typeface="Merriweather"/>
              </a:rPr>
              <a:t>Octosmos</a:t>
            </a:r>
            <a:r>
              <a:rPr lang="en-US" sz="3200">
                <a:latin typeface="Merriweather"/>
              </a:rPr>
              <a:t> LLC</a:t>
            </a:r>
            <a:br>
              <a:rPr lang="en-US" sz="3200"/>
            </a:br>
            <a:br>
              <a:rPr lang="en-US" sz="3200"/>
            </a:br>
            <a:br>
              <a:rPr lang="en-US" sz="3200"/>
            </a:br>
            <a:br>
              <a:rPr lang="en-US" sz="3200"/>
            </a:br>
            <a:endParaRPr lang="en-US"/>
          </a:p>
        </p:txBody>
      </p:sp>
      <p:sp>
        <p:nvSpPr>
          <p:cNvPr id="4" name="Slide Number Placeholder 3"/>
          <p:cNvSpPr>
            <a:spLocks noGrp="1"/>
          </p:cNvSpPr>
          <p:nvPr>
            <p:ph type="sldNum" sz="quarter" idx="12"/>
          </p:nvPr>
        </p:nvSpPr>
        <p:spPr/>
        <p:txBody>
          <a:bodyPr/>
          <a:lstStyle/>
          <a:p>
            <a:fld id="{1267BF92-073C-4ECE-B084-A7F2B13135E2}" type="slidenum">
              <a:rPr lang="en-US" smtClean="0"/>
              <a:t>15</a:t>
            </a:fld>
            <a:endParaRPr lang="en-US"/>
          </a:p>
        </p:txBody>
      </p:sp>
      <p:pic>
        <p:nvPicPr>
          <p:cNvPr id="2" name="Picture 2">
            <a:extLst>
              <a:ext uri="{FF2B5EF4-FFF2-40B4-BE49-F238E27FC236}">
                <a16:creationId xmlns:a16="http://schemas.microsoft.com/office/drawing/2014/main" id="{13FC3160-3907-B058-EBE2-CF96DD59CFE0}"/>
              </a:ext>
            </a:extLst>
          </p:cNvPr>
          <p:cNvPicPr>
            <a:picLocks noChangeAspect="1"/>
          </p:cNvPicPr>
          <p:nvPr/>
        </p:nvPicPr>
        <p:blipFill>
          <a:blip r:embed="rId2"/>
          <a:stretch>
            <a:fillRect/>
          </a:stretch>
        </p:blipFill>
        <p:spPr>
          <a:xfrm>
            <a:off x="4724400" y="3335942"/>
            <a:ext cx="2743200" cy="2755999"/>
          </a:xfrm>
          <a:prstGeom prst="rect">
            <a:avLst/>
          </a:prstGeom>
        </p:spPr>
      </p:pic>
    </p:spTree>
    <p:extLst>
      <p:ext uri="{BB962C8B-B14F-4D97-AF65-F5344CB8AC3E}">
        <p14:creationId xmlns:p14="http://schemas.microsoft.com/office/powerpoint/2010/main" val="95045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BA3AB-97FE-A277-8765-605AE85037D0}"/>
              </a:ext>
            </a:extLst>
          </p:cNvPr>
          <p:cNvSpPr>
            <a:spLocks noGrp="1"/>
          </p:cNvSpPr>
          <p:nvPr>
            <p:ph type="sldNum" sz="quarter" idx="12"/>
          </p:nvPr>
        </p:nvSpPr>
        <p:spPr/>
        <p:txBody>
          <a:bodyPr/>
          <a:lstStyle/>
          <a:p>
            <a:fld id="{F2776F9D-2FFD-4DB7-964B-7E0B48945A63}" type="slidenum">
              <a:rPr lang="en-US" smtClean="0"/>
              <a:t>16</a:t>
            </a:fld>
            <a:endParaRPr lang="en-US"/>
          </a:p>
        </p:txBody>
      </p:sp>
      <p:pic>
        <p:nvPicPr>
          <p:cNvPr id="5" name="Picture 5" descr="A picture containing text, compact disk&#10;&#10;Description automatically generated">
            <a:extLst>
              <a:ext uri="{FF2B5EF4-FFF2-40B4-BE49-F238E27FC236}">
                <a16:creationId xmlns:a16="http://schemas.microsoft.com/office/drawing/2014/main" id="{3808A782-517C-B6AC-E1AE-E3658103946B}"/>
              </a:ext>
            </a:extLst>
          </p:cNvPr>
          <p:cNvPicPr>
            <a:picLocks noChangeAspect="1"/>
          </p:cNvPicPr>
          <p:nvPr/>
        </p:nvPicPr>
        <p:blipFill>
          <a:blip r:embed="rId3"/>
          <a:stretch>
            <a:fillRect/>
          </a:stretch>
        </p:blipFill>
        <p:spPr>
          <a:xfrm>
            <a:off x="0" y="1917"/>
            <a:ext cx="12210288" cy="6860262"/>
          </a:xfrm>
          <a:prstGeom prst="rect">
            <a:avLst/>
          </a:prstGeom>
        </p:spPr>
      </p:pic>
    </p:spTree>
    <p:extLst>
      <p:ext uri="{BB962C8B-B14F-4D97-AF65-F5344CB8AC3E}">
        <p14:creationId xmlns:p14="http://schemas.microsoft.com/office/powerpoint/2010/main" val="1024796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213AD-DD46-AE60-C190-B82FF64CF613}"/>
              </a:ext>
            </a:extLst>
          </p:cNvPr>
          <p:cNvSpPr>
            <a:spLocks noGrp="1"/>
          </p:cNvSpPr>
          <p:nvPr>
            <p:ph type="sldNum" sz="quarter" idx="12"/>
          </p:nvPr>
        </p:nvSpPr>
        <p:spPr/>
        <p:txBody>
          <a:bodyPr/>
          <a:lstStyle/>
          <a:p>
            <a:fld id="{F2776F9D-2FFD-4DB7-964B-7E0B48945A63}" type="slidenum">
              <a:rPr lang="en-US" smtClean="0"/>
              <a:t>17</a:t>
            </a:fld>
            <a:endParaRPr lang="en-US"/>
          </a:p>
        </p:txBody>
      </p:sp>
      <p:pic>
        <p:nvPicPr>
          <p:cNvPr id="3" name="Picture 3" descr="A picture containing graphical user interface&#10;&#10;Description automatically generated">
            <a:extLst>
              <a:ext uri="{FF2B5EF4-FFF2-40B4-BE49-F238E27FC236}">
                <a16:creationId xmlns:a16="http://schemas.microsoft.com/office/drawing/2014/main" id="{64E7A61B-CFA3-B7EA-441B-B13393790913}"/>
              </a:ext>
            </a:extLst>
          </p:cNvPr>
          <p:cNvPicPr>
            <a:picLocks noChangeAspect="1"/>
          </p:cNvPicPr>
          <p:nvPr/>
        </p:nvPicPr>
        <p:blipFill>
          <a:blip r:embed="rId3"/>
          <a:stretch>
            <a:fillRect/>
          </a:stretch>
        </p:blipFill>
        <p:spPr>
          <a:xfrm>
            <a:off x="-1621" y="1849"/>
            <a:ext cx="12191189" cy="6878621"/>
          </a:xfrm>
          <a:prstGeom prst="rect">
            <a:avLst/>
          </a:prstGeom>
        </p:spPr>
      </p:pic>
      <p:pic>
        <p:nvPicPr>
          <p:cNvPr id="8" name="Picture 8">
            <a:extLst>
              <a:ext uri="{FF2B5EF4-FFF2-40B4-BE49-F238E27FC236}">
                <a16:creationId xmlns:a16="http://schemas.microsoft.com/office/drawing/2014/main" id="{6A5ACFC0-8E3E-DBE5-96F6-1CFC444F938A}"/>
              </a:ext>
            </a:extLst>
          </p:cNvPr>
          <p:cNvPicPr>
            <a:picLocks noChangeAspect="1"/>
          </p:cNvPicPr>
          <p:nvPr/>
        </p:nvPicPr>
        <p:blipFill>
          <a:blip r:embed="rId4"/>
          <a:stretch>
            <a:fillRect/>
          </a:stretch>
        </p:blipFill>
        <p:spPr>
          <a:xfrm>
            <a:off x="7305487" y="146213"/>
            <a:ext cx="4883526" cy="2755573"/>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DE42FE16-D7E0-C9F4-6B80-60301C5C4705}"/>
              </a:ext>
            </a:extLst>
          </p:cNvPr>
          <p:cNvPicPr>
            <a:picLocks noChangeAspect="1"/>
          </p:cNvPicPr>
          <p:nvPr/>
        </p:nvPicPr>
        <p:blipFill>
          <a:blip r:embed="rId5"/>
          <a:stretch>
            <a:fillRect/>
          </a:stretch>
        </p:blipFill>
        <p:spPr>
          <a:xfrm>
            <a:off x="7305488" y="2906596"/>
            <a:ext cx="4879788" cy="2751836"/>
          </a:xfrm>
          <a:prstGeom prst="rect">
            <a:avLst/>
          </a:prstGeom>
        </p:spPr>
      </p:pic>
    </p:spTree>
    <p:extLst>
      <p:ext uri="{BB962C8B-B14F-4D97-AF65-F5344CB8AC3E}">
        <p14:creationId xmlns:p14="http://schemas.microsoft.com/office/powerpoint/2010/main" val="402553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F89CD-C221-B9C7-722E-7E96F2612AF2}"/>
              </a:ext>
            </a:extLst>
          </p:cNvPr>
          <p:cNvSpPr>
            <a:spLocks noGrp="1"/>
          </p:cNvSpPr>
          <p:nvPr>
            <p:ph type="sldNum" sz="quarter" idx="12"/>
          </p:nvPr>
        </p:nvSpPr>
        <p:spPr/>
        <p:txBody>
          <a:bodyPr/>
          <a:lstStyle/>
          <a:p>
            <a:fld id="{F2776F9D-2FFD-4DB7-964B-7E0B48945A63}" type="slidenum">
              <a:rPr lang="en-US" smtClean="0"/>
              <a:t>18</a:t>
            </a:fld>
            <a:endParaRPr lang="en-US"/>
          </a:p>
        </p:txBody>
      </p:sp>
      <p:pic>
        <p:nvPicPr>
          <p:cNvPr id="3" name="Picture 3" descr="Chart&#10;&#10;Description automatically generated">
            <a:extLst>
              <a:ext uri="{FF2B5EF4-FFF2-40B4-BE49-F238E27FC236}">
                <a16:creationId xmlns:a16="http://schemas.microsoft.com/office/drawing/2014/main" id="{89AF6D1B-1136-779C-5BD7-CE069D6162B2}"/>
              </a:ext>
            </a:extLst>
          </p:cNvPr>
          <p:cNvPicPr>
            <a:picLocks noChangeAspect="1"/>
          </p:cNvPicPr>
          <p:nvPr/>
        </p:nvPicPr>
        <p:blipFill>
          <a:blip r:embed="rId3"/>
          <a:stretch>
            <a:fillRect/>
          </a:stretch>
        </p:blipFill>
        <p:spPr>
          <a:xfrm>
            <a:off x="-1621" y="-1961"/>
            <a:ext cx="12199295" cy="6861921"/>
          </a:xfrm>
          <a:prstGeom prst="rect">
            <a:avLst/>
          </a:prstGeom>
        </p:spPr>
      </p:pic>
      <p:pic>
        <p:nvPicPr>
          <p:cNvPr id="6" name="Picture 6" descr="Graphical user interface&#10;&#10;Description automatically generated">
            <a:extLst>
              <a:ext uri="{FF2B5EF4-FFF2-40B4-BE49-F238E27FC236}">
                <a16:creationId xmlns:a16="http://schemas.microsoft.com/office/drawing/2014/main" id="{6B0523A4-4883-E919-EEDA-E7F196BEBE8B}"/>
              </a:ext>
            </a:extLst>
          </p:cNvPr>
          <p:cNvPicPr>
            <a:picLocks noChangeAspect="1"/>
          </p:cNvPicPr>
          <p:nvPr/>
        </p:nvPicPr>
        <p:blipFill>
          <a:blip r:embed="rId4"/>
          <a:stretch>
            <a:fillRect/>
          </a:stretch>
        </p:blipFill>
        <p:spPr>
          <a:xfrm>
            <a:off x="8116047" y="-197971"/>
            <a:ext cx="4222376" cy="2151529"/>
          </a:xfrm>
          <a:prstGeom prst="rect">
            <a:avLst/>
          </a:prstGeom>
        </p:spPr>
      </p:pic>
    </p:spTree>
    <p:extLst>
      <p:ext uri="{BB962C8B-B14F-4D97-AF65-F5344CB8AC3E}">
        <p14:creationId xmlns:p14="http://schemas.microsoft.com/office/powerpoint/2010/main" val="4012756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65E7-09F4-6267-34E1-322568A1B1B1}"/>
              </a:ext>
            </a:extLst>
          </p:cNvPr>
          <p:cNvSpPr>
            <a:spLocks noGrp="1"/>
          </p:cNvSpPr>
          <p:nvPr>
            <p:ph type="ctrTitle"/>
          </p:nvPr>
        </p:nvSpPr>
        <p:spPr>
          <a:xfrm>
            <a:off x="329411" y="1122363"/>
            <a:ext cx="11500993" cy="2387600"/>
          </a:xfrm>
        </p:spPr>
        <p:txBody>
          <a:bodyPr>
            <a:normAutofit/>
          </a:bodyPr>
          <a:lstStyle/>
          <a:p>
            <a:r>
              <a:rPr lang="en-US" sz="6600" b="1" dirty="0">
                <a:latin typeface="+mn-lt"/>
              </a:rPr>
              <a:t>Finding Career Pathways to Sustainable Family Income</a:t>
            </a:r>
          </a:p>
        </p:txBody>
      </p:sp>
      <p:sp>
        <p:nvSpPr>
          <p:cNvPr id="3" name="Subtitle 2">
            <a:extLst>
              <a:ext uri="{FF2B5EF4-FFF2-40B4-BE49-F238E27FC236}">
                <a16:creationId xmlns:a16="http://schemas.microsoft.com/office/drawing/2014/main" id="{B3B73149-FA58-8487-5F43-FC6D3394F867}"/>
              </a:ext>
            </a:extLst>
          </p:cNvPr>
          <p:cNvSpPr>
            <a:spLocks noGrp="1"/>
          </p:cNvSpPr>
          <p:nvPr>
            <p:ph type="subTitle" idx="1"/>
          </p:nvPr>
        </p:nvSpPr>
        <p:spPr>
          <a:xfrm>
            <a:off x="1575115" y="4334694"/>
            <a:ext cx="9144000" cy="1655762"/>
          </a:xfrm>
        </p:spPr>
        <p:txBody>
          <a:bodyPr>
            <a:normAutofit lnSpcReduction="10000"/>
          </a:bodyPr>
          <a:lstStyle/>
          <a:p>
            <a:r>
              <a:rPr lang="en-US" sz="3200" dirty="0"/>
              <a:t>Gerry Hanley</a:t>
            </a:r>
          </a:p>
          <a:p>
            <a:r>
              <a:rPr lang="en-US" sz="3200" dirty="0" err="1"/>
              <a:t>SkillsCommons</a:t>
            </a:r>
            <a:r>
              <a:rPr lang="en-US" sz="3200" dirty="0"/>
              <a:t> and MERLOT</a:t>
            </a:r>
          </a:p>
          <a:p>
            <a:r>
              <a:rPr lang="en-US" sz="3200" dirty="0"/>
              <a:t>California State University, Long Beach</a:t>
            </a:r>
          </a:p>
        </p:txBody>
      </p:sp>
    </p:spTree>
    <p:extLst>
      <p:ext uri="{BB962C8B-B14F-4D97-AF65-F5344CB8AC3E}">
        <p14:creationId xmlns:p14="http://schemas.microsoft.com/office/powerpoint/2010/main" val="157302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9793" y="339436"/>
            <a:ext cx="4971790" cy="6179127"/>
          </a:xfrm>
        </p:spPr>
        <p:txBody>
          <a:bodyPr>
            <a:normAutofit/>
          </a:bodyPr>
          <a:lstStyle/>
          <a:p>
            <a:pPr marL="0" marR="0" algn="ctr">
              <a:spcBef>
                <a:spcPts val="0"/>
              </a:spcBef>
              <a:spcAft>
                <a:spcPts val="0"/>
              </a:spcAft>
            </a:pPr>
            <a:br>
              <a:rPr lang="en-US" sz="2000" b="1" dirty="0">
                <a:effectLst/>
              </a:rPr>
            </a:br>
            <a:r>
              <a:rPr lang="en-US" sz="2000" b="1" dirty="0">
                <a:effectLst/>
              </a:rPr>
              <a:t>WEBINAR SERIES</a:t>
            </a:r>
            <a:br>
              <a:rPr lang="en-US" sz="2000" dirty="0"/>
            </a:br>
            <a:br>
              <a:rPr lang="en-US" sz="1600" dirty="0"/>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rPr>
              <a:t>Webinar #4</a:t>
            </a:r>
            <a:r>
              <a:rPr lang="en-US" sz="1600" dirty="0">
                <a:latin typeface="+mn-lt"/>
                <a:ea typeface="Calibri" panose="020F0502020204030204" pitchFamily="34" charset="0"/>
              </a:rPr>
              <a:t>: Finding Free &amp; Low-Cost Broadband Bundled with Financial and Economic Inclusion Resources</a:t>
            </a:r>
            <a:br>
              <a:rPr lang="en-US" sz="1600" dirty="0">
                <a:latin typeface="+mn-lt"/>
                <a:ea typeface="Calibri" panose="020F0502020204030204" pitchFamily="34" charset="0"/>
              </a:rPr>
            </a:br>
            <a:r>
              <a:rPr lang="en-US" sz="1600" b="1" dirty="0">
                <a:latin typeface="+mn-lt"/>
                <a:ea typeface="Calibri" panose="020F0502020204030204" pitchFamily="34" charset="0"/>
              </a:rPr>
              <a:t>Wednesday, November 16, 2022</a:t>
            </a:r>
            <a:r>
              <a:rPr lang="en-US" sz="1600" dirty="0">
                <a:latin typeface="+mn-lt"/>
                <a:ea typeface="Calibri" panose="020F0502020204030204" pitchFamily="34" charset="0"/>
              </a:rPr>
              <a:t> – 4PM to 5PM (ET)</a:t>
            </a:r>
            <a:br>
              <a:rPr lang="en-US" sz="1600" dirty="0">
                <a:latin typeface="+mn-lt"/>
                <a:ea typeface="Calibri" panose="020F0502020204030204" pitchFamily="34" charset="0"/>
              </a:rPr>
            </a:br>
            <a:r>
              <a:rPr lang="en-US" sz="1600" dirty="0">
                <a:latin typeface="+mn-lt"/>
                <a:ea typeface="Calibri" panose="020F0502020204030204" pitchFamily="34" charset="0"/>
              </a:rPr>
              <a:t>How to leverage drive-imaging to offer inclusion apps and pointers with discounted broadband &amp; devices.</a:t>
            </a:r>
            <a:br>
              <a:rPr lang="en-US" sz="1600" dirty="0">
                <a:latin typeface="+mn-lt"/>
                <a:ea typeface="Calibri" panose="020F0502020204030204" pitchFamily="34" charset="0"/>
              </a:rPr>
            </a:br>
            <a:r>
              <a:rPr lang="en-US" sz="1600" dirty="0">
                <a:solidFill>
                  <a:srgbClr val="1F497D"/>
                </a:solidFill>
                <a:latin typeface="+mn-lt"/>
                <a:ea typeface="Calibri" panose="020F0502020204030204" pitchFamily="34" charset="0"/>
              </a:rPr>
              <a:t> </a:t>
            </a:r>
            <a:br>
              <a:rPr lang="en-US" sz="1600" dirty="0">
                <a:solidFill>
                  <a:srgbClr val="1F497D"/>
                </a:solidFill>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#5</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Encouraging Youth Leadership Development - The Future of Digital and Financial Inclusion</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Mon</a:t>
            </a:r>
            <a:r>
              <a:rPr lang="en-US" sz="1600" b="1" dirty="0">
                <a:latin typeface="+mn-lt"/>
                <a:ea typeface="Calibri" panose="020F0502020204030204" pitchFamily="34" charset="0"/>
              </a:rPr>
              <a:t>day, November 28,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How youth can lead local digital equity needs-sensing and planning while building their own digital, media &amp; financial literacy skills.</a:t>
            </a:r>
            <a:br>
              <a:rPr lang="en-US" sz="1600" dirty="0">
                <a:latin typeface="+mn-lt"/>
                <a:ea typeface="Calibri" panose="020F0502020204030204" pitchFamily="34" charset="0"/>
              </a:rPr>
            </a:br>
            <a:br>
              <a:rPr lang="en-US" sz="1600" dirty="0">
                <a:latin typeface="+mn-lt"/>
                <a:ea typeface="Calibri" panose="020F0502020204030204" pitchFamily="34" charset="0"/>
              </a:rPr>
            </a:br>
            <a:r>
              <a:rPr lang="en-US" sz="1600" dirty="0">
                <a:solidFill>
                  <a:srgbClr val="FF0000"/>
                </a:solidFill>
                <a:latin typeface="+mn-lt"/>
                <a:ea typeface="Calibri" panose="020F0502020204030204" pitchFamily="34" charset="0"/>
                <a:cs typeface="Times New Roman" panose="02020603050405020304" pitchFamily="18" charset="0"/>
              </a:rPr>
              <a:t>Webinar #6</a:t>
            </a:r>
            <a:r>
              <a:rPr lang="en-US" sz="1600" dirty="0">
                <a:solidFill>
                  <a:srgbClr val="1F497D"/>
                </a:solidFill>
                <a:latin typeface="+mn-lt"/>
                <a:ea typeface="Calibri" panose="020F0502020204030204" pitchFamily="34" charset="0"/>
                <a:cs typeface="Times New Roman" panose="02020603050405020304" pitchFamily="18" charset="0"/>
              </a:rPr>
              <a:t>: </a:t>
            </a:r>
            <a:r>
              <a:rPr lang="en-US" sz="1600" dirty="0">
                <a:latin typeface="+mn-lt"/>
                <a:ea typeface="Calibri" panose="020F0502020204030204" pitchFamily="34" charset="0"/>
                <a:cs typeface="Times New Roman" panose="02020603050405020304" pitchFamily="18" charset="0"/>
              </a:rPr>
              <a:t>Uncovering Rural Systemic Inclusion Strategies - Outside the Urban Lines</a:t>
            </a:r>
            <a:br>
              <a:rPr lang="en-US" sz="1600" dirty="0">
                <a:latin typeface="+mn-lt"/>
                <a:ea typeface="Calibri" panose="020F0502020204030204" pitchFamily="34" charset="0"/>
                <a:cs typeface="Times New Roman" panose="02020603050405020304" pitchFamily="18" charset="0"/>
              </a:rPr>
            </a:br>
            <a:r>
              <a:rPr lang="en-US" sz="1600" b="1" dirty="0">
                <a:latin typeface="+mn-lt"/>
                <a:ea typeface="Calibri" panose="020F0502020204030204" pitchFamily="34" charset="0"/>
                <a:cs typeface="Times New Roman" panose="02020603050405020304" pitchFamily="18" charset="0"/>
              </a:rPr>
              <a:t>Thursd</a:t>
            </a:r>
            <a:r>
              <a:rPr lang="en-US" sz="1600" b="1" dirty="0">
                <a:latin typeface="+mn-lt"/>
                <a:ea typeface="Calibri" panose="020F0502020204030204" pitchFamily="34" charset="0"/>
              </a:rPr>
              <a:t>ay, December 15, 2022</a:t>
            </a:r>
            <a:r>
              <a:rPr lang="en-US" sz="1600" dirty="0">
                <a:latin typeface="+mn-lt"/>
                <a:ea typeface="Calibri" panose="020F0502020204030204" pitchFamily="34" charset="0"/>
              </a:rPr>
              <a:t> – 1PM to 2PM (ET)</a:t>
            </a:r>
            <a:br>
              <a:rPr lang="en-US" sz="1600" dirty="0">
                <a:latin typeface="+mn-lt"/>
                <a:ea typeface="Calibri" panose="020F0502020204030204" pitchFamily="34" charset="0"/>
              </a:rPr>
            </a:br>
            <a:r>
              <a:rPr lang="en-US" sz="1600" dirty="0">
                <a:latin typeface="+mn-lt"/>
                <a:ea typeface="Calibri" panose="020F0502020204030204" pitchFamily="34" charset="0"/>
              </a:rPr>
              <a:t>Challenges, opportunities and lessons learned thus far from systemic inclusion efforts in New Hampshire.</a:t>
            </a:r>
            <a:br>
              <a:rPr lang="en-US" sz="1600" dirty="0">
                <a:latin typeface="Times New Roman" panose="02020603050405020304" pitchFamily="18" charset="0"/>
                <a:ea typeface="Calibri" panose="020F0502020204030204" pitchFamily="34" charset="0"/>
                <a:cs typeface="Times New Roman" panose="02020603050405020304" pitchFamily="18" charset="0"/>
              </a:rPr>
            </a:br>
            <a:br>
              <a:rPr lang="en-US" sz="1800" dirty="0">
                <a:latin typeface="Calibri" panose="020F0502020204030204" pitchFamily="34" charset="0"/>
                <a:ea typeface="Calibri" panose="020F0502020204030204" pitchFamily="34" charset="0"/>
              </a:rPr>
            </a:br>
            <a:endParaRPr lang="en-US" sz="2000" dirty="0"/>
          </a:p>
        </p:txBody>
      </p:sp>
      <p:sp>
        <p:nvSpPr>
          <p:cNvPr id="2" name="Slide Number Placeholder 1"/>
          <p:cNvSpPr>
            <a:spLocks noGrp="1"/>
          </p:cNvSpPr>
          <p:nvPr>
            <p:ph type="sldNum" sz="quarter" idx="12"/>
          </p:nvPr>
        </p:nvSpPr>
        <p:spPr/>
        <p:txBody>
          <a:bodyPr/>
          <a:lstStyle/>
          <a:p>
            <a:fld id="{1267BF92-073C-4ECE-B084-A7F2B13135E2}" type="slidenum">
              <a:rPr lang="en-US" smtClean="0"/>
              <a:t>2</a:t>
            </a:fld>
            <a:endParaRPr lang="en-US"/>
          </a:p>
        </p:txBody>
      </p:sp>
    </p:spTree>
    <p:extLst>
      <p:ext uri="{BB962C8B-B14F-4D97-AF65-F5344CB8AC3E}">
        <p14:creationId xmlns:p14="http://schemas.microsoft.com/office/powerpoint/2010/main" val="367656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62116-70CC-3904-F117-EFF60A10BFD2}"/>
              </a:ext>
            </a:extLst>
          </p:cNvPr>
          <p:cNvSpPr>
            <a:spLocks noGrp="1"/>
          </p:cNvSpPr>
          <p:nvPr>
            <p:ph type="title"/>
          </p:nvPr>
        </p:nvSpPr>
        <p:spPr>
          <a:xfrm>
            <a:off x="51116" y="45757"/>
            <a:ext cx="12140884" cy="1325563"/>
          </a:xfrm>
        </p:spPr>
        <p:txBody>
          <a:bodyPr>
            <a:normAutofit/>
          </a:bodyPr>
          <a:lstStyle/>
          <a:p>
            <a:pPr algn="ctr"/>
            <a:r>
              <a:rPr lang="en-US" sz="6000" b="1" dirty="0">
                <a:latin typeface="+mn-lt"/>
              </a:rPr>
              <a:t>Discovering Dreams Are Possible</a:t>
            </a:r>
          </a:p>
        </p:txBody>
      </p:sp>
      <p:sp>
        <p:nvSpPr>
          <p:cNvPr id="4" name="TextBox 3">
            <a:extLst>
              <a:ext uri="{FF2B5EF4-FFF2-40B4-BE49-F238E27FC236}">
                <a16:creationId xmlns:a16="http://schemas.microsoft.com/office/drawing/2014/main" id="{8D00C369-741F-39F4-6810-89881B15E442}"/>
              </a:ext>
            </a:extLst>
          </p:cNvPr>
          <p:cNvSpPr txBox="1"/>
          <p:nvPr/>
        </p:nvSpPr>
        <p:spPr>
          <a:xfrm>
            <a:off x="268941" y="1613646"/>
            <a:ext cx="11799793" cy="4798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600" b="1" dirty="0">
                <a:ea typeface="+mn-lt"/>
                <a:cs typeface="+mn-lt"/>
              </a:rPr>
              <a:t>Career One Stop </a:t>
            </a:r>
            <a:r>
              <a:rPr lang="en-US" sz="3600" dirty="0">
                <a:ea typeface="+mn-lt"/>
                <a:cs typeface="+mn-lt"/>
              </a:rPr>
              <a:t>is a U.S. Department of Labor website that provides free and open educational resources about a wide range of career pathways</a:t>
            </a:r>
          </a:p>
          <a:p>
            <a:pPr marL="1028700" lvl="1" indent="-571500">
              <a:lnSpc>
                <a:spcPct val="90000"/>
              </a:lnSpc>
              <a:spcBef>
                <a:spcPts val="500"/>
              </a:spcBef>
              <a:buFont typeface="Arial"/>
              <a:buChar char="•"/>
            </a:pPr>
            <a:r>
              <a:rPr lang="en-US" sz="3200" dirty="0">
                <a:ea typeface="+mn-lt"/>
                <a:cs typeface="+mn-lt"/>
              </a:rPr>
              <a:t>What is the typical income of a career?</a:t>
            </a:r>
          </a:p>
          <a:p>
            <a:pPr marL="1028700" lvl="1" indent="-571500">
              <a:lnSpc>
                <a:spcPct val="90000"/>
              </a:lnSpc>
              <a:spcBef>
                <a:spcPts val="500"/>
              </a:spcBef>
              <a:buFont typeface="Arial"/>
              <a:buChar char="•"/>
            </a:pPr>
            <a:r>
              <a:rPr lang="en-US" sz="3200" dirty="0">
                <a:ea typeface="+mn-lt"/>
                <a:cs typeface="+mn-lt"/>
              </a:rPr>
              <a:t>Is the career opportunity growing in my future?</a:t>
            </a:r>
          </a:p>
          <a:p>
            <a:pPr marL="1028700" lvl="1" indent="-571500">
              <a:lnSpc>
                <a:spcPct val="90000"/>
              </a:lnSpc>
              <a:spcBef>
                <a:spcPts val="500"/>
              </a:spcBef>
              <a:buFont typeface="Arial"/>
              <a:buChar char="•"/>
            </a:pPr>
            <a:r>
              <a:rPr lang="en-US" sz="3200" dirty="0">
                <a:ea typeface="+mn-lt"/>
                <a:cs typeface="+mn-lt"/>
              </a:rPr>
              <a:t>What are the educational requirements?</a:t>
            </a:r>
          </a:p>
          <a:p>
            <a:pPr marL="1028700" lvl="1" indent="-571500">
              <a:lnSpc>
                <a:spcPct val="90000"/>
              </a:lnSpc>
              <a:spcBef>
                <a:spcPts val="500"/>
              </a:spcBef>
              <a:buFont typeface="Arial"/>
              <a:buChar char="•"/>
            </a:pPr>
            <a:r>
              <a:rPr lang="en-US" sz="3200" dirty="0">
                <a:ea typeface="+mn-lt"/>
                <a:cs typeface="+mn-lt"/>
              </a:rPr>
              <a:t>Where can I get the career training to pursue this career?</a:t>
            </a:r>
          </a:p>
          <a:p>
            <a:pPr marL="1028700" lvl="1" indent="-571500">
              <a:lnSpc>
                <a:spcPct val="90000"/>
              </a:lnSpc>
              <a:spcBef>
                <a:spcPts val="500"/>
              </a:spcBef>
              <a:buFont typeface="Arial"/>
              <a:buChar char="•"/>
            </a:pPr>
            <a:r>
              <a:rPr lang="en-US" sz="3200" dirty="0">
                <a:ea typeface="+mn-lt"/>
                <a:cs typeface="+mn-lt"/>
              </a:rPr>
              <a:t>And MORE!</a:t>
            </a:r>
          </a:p>
          <a:p>
            <a:pPr lvl="1" algn="ctr">
              <a:lnSpc>
                <a:spcPct val="90000"/>
              </a:lnSpc>
              <a:spcBef>
                <a:spcPts val="500"/>
              </a:spcBef>
            </a:pPr>
            <a:r>
              <a:rPr lang="en-US" sz="4400" b="1" dirty="0">
                <a:ea typeface="+mn-lt"/>
                <a:cs typeface="+mn-lt"/>
                <a:hlinkClick r:id="rId2"/>
              </a:rPr>
              <a:t>https://www.careeronestop.org/</a:t>
            </a:r>
            <a:r>
              <a:rPr lang="en-US" sz="4400" b="1" dirty="0">
                <a:ea typeface="+mn-lt"/>
                <a:cs typeface="+mn-lt"/>
              </a:rPr>
              <a:t> </a:t>
            </a:r>
            <a:endParaRPr lang="en-US" sz="4400" dirty="0">
              <a:ea typeface="+mn-lt"/>
              <a:cs typeface="+mn-lt"/>
            </a:endParaRPr>
          </a:p>
        </p:txBody>
      </p:sp>
    </p:spTree>
    <p:extLst>
      <p:ext uri="{BB962C8B-B14F-4D97-AF65-F5344CB8AC3E}">
        <p14:creationId xmlns:p14="http://schemas.microsoft.com/office/powerpoint/2010/main" val="214462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2BE8A36-4BEF-F232-1E2E-17AEE1208B22}"/>
              </a:ext>
            </a:extLst>
          </p:cNvPr>
          <p:cNvPicPr>
            <a:picLocks noChangeAspect="1"/>
          </p:cNvPicPr>
          <p:nvPr/>
        </p:nvPicPr>
        <p:blipFill rotWithShape="1">
          <a:blip r:embed="rId2"/>
          <a:srcRect l="16014" t="12549" r="15733"/>
          <a:stretch/>
        </p:blipFill>
        <p:spPr>
          <a:xfrm>
            <a:off x="1" y="-33190"/>
            <a:ext cx="8627164" cy="6891190"/>
          </a:xfrm>
          <a:prstGeom prst="rect">
            <a:avLst/>
          </a:prstGeom>
        </p:spPr>
      </p:pic>
      <p:sp>
        <p:nvSpPr>
          <p:cNvPr id="2" name="Title 1">
            <a:extLst>
              <a:ext uri="{FF2B5EF4-FFF2-40B4-BE49-F238E27FC236}">
                <a16:creationId xmlns:a16="http://schemas.microsoft.com/office/drawing/2014/main" id="{BCE6BB72-E996-0F50-B35D-6977FD452256}"/>
              </a:ext>
            </a:extLst>
          </p:cNvPr>
          <p:cNvSpPr>
            <a:spLocks noGrp="1"/>
          </p:cNvSpPr>
          <p:nvPr>
            <p:ph type="title"/>
          </p:nvPr>
        </p:nvSpPr>
        <p:spPr>
          <a:xfrm>
            <a:off x="8576050" y="2750698"/>
            <a:ext cx="3564836" cy="750884"/>
          </a:xfrm>
        </p:spPr>
        <p:txBody>
          <a:bodyPr>
            <a:noAutofit/>
          </a:bodyPr>
          <a:lstStyle/>
          <a:p>
            <a:pPr algn="ctr"/>
            <a:r>
              <a:rPr lang="en-US" sz="5400" b="1" dirty="0">
                <a:latin typeface="+mn-lt"/>
              </a:rPr>
              <a:t>Exploring Career Pathways</a:t>
            </a:r>
          </a:p>
        </p:txBody>
      </p:sp>
    </p:spTree>
    <p:extLst>
      <p:ext uri="{BB962C8B-B14F-4D97-AF65-F5344CB8AC3E}">
        <p14:creationId xmlns:p14="http://schemas.microsoft.com/office/powerpoint/2010/main" val="161652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E1611-95A4-D122-1FD4-F471B09E9FEC}"/>
              </a:ext>
            </a:extLst>
          </p:cNvPr>
          <p:cNvPicPr>
            <a:picLocks noChangeAspect="1"/>
          </p:cNvPicPr>
          <p:nvPr/>
        </p:nvPicPr>
        <p:blipFill rotWithShape="1">
          <a:blip r:embed="rId2"/>
          <a:srcRect l="35982" t="20484" r="37297" b="29461"/>
          <a:stretch/>
        </p:blipFill>
        <p:spPr>
          <a:xfrm>
            <a:off x="-55518" y="778062"/>
            <a:ext cx="5690862" cy="6057474"/>
          </a:xfrm>
          <a:prstGeom prst="rect">
            <a:avLst/>
          </a:prstGeom>
        </p:spPr>
      </p:pic>
      <p:sp>
        <p:nvSpPr>
          <p:cNvPr id="21" name="Rounded Rectangle 7">
            <a:extLst>
              <a:ext uri="{FF2B5EF4-FFF2-40B4-BE49-F238E27FC236}">
                <a16:creationId xmlns:a16="http://schemas.microsoft.com/office/drawing/2014/main" id="{77C15C17-037E-4500-01E1-263D30DA89E6}"/>
              </a:ext>
            </a:extLst>
          </p:cNvPr>
          <p:cNvSpPr/>
          <p:nvPr/>
        </p:nvSpPr>
        <p:spPr bwMode="auto">
          <a:xfrm>
            <a:off x="155883" y="2146599"/>
            <a:ext cx="2875078" cy="1981677"/>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25" name="Rounded Rectangle 7">
            <a:extLst>
              <a:ext uri="{FF2B5EF4-FFF2-40B4-BE49-F238E27FC236}">
                <a16:creationId xmlns:a16="http://schemas.microsoft.com/office/drawing/2014/main" id="{04CC9318-63BD-C562-998B-392B8052B056}"/>
              </a:ext>
            </a:extLst>
          </p:cNvPr>
          <p:cNvSpPr/>
          <p:nvPr/>
        </p:nvSpPr>
        <p:spPr bwMode="auto">
          <a:xfrm>
            <a:off x="155883" y="4172392"/>
            <a:ext cx="2795565" cy="261902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pic>
        <p:nvPicPr>
          <p:cNvPr id="2" name="Picture 1">
            <a:extLst>
              <a:ext uri="{FF2B5EF4-FFF2-40B4-BE49-F238E27FC236}">
                <a16:creationId xmlns:a16="http://schemas.microsoft.com/office/drawing/2014/main" id="{9F8C7202-AD1D-1498-B0C9-DEE12064E773}"/>
              </a:ext>
            </a:extLst>
          </p:cNvPr>
          <p:cNvPicPr>
            <a:picLocks noChangeAspect="1"/>
          </p:cNvPicPr>
          <p:nvPr/>
        </p:nvPicPr>
        <p:blipFill rotWithShape="1">
          <a:blip r:embed="rId2"/>
          <a:srcRect l="35982" t="72263" r="37297"/>
          <a:stretch/>
        </p:blipFill>
        <p:spPr>
          <a:xfrm>
            <a:off x="5512920" y="800525"/>
            <a:ext cx="6679080" cy="5306164"/>
          </a:xfrm>
          <a:prstGeom prst="rect">
            <a:avLst/>
          </a:prstGeom>
        </p:spPr>
      </p:pic>
      <p:sp>
        <p:nvSpPr>
          <p:cNvPr id="26" name="Rounded Rectangle 7">
            <a:extLst>
              <a:ext uri="{FF2B5EF4-FFF2-40B4-BE49-F238E27FC236}">
                <a16:creationId xmlns:a16="http://schemas.microsoft.com/office/drawing/2014/main" id="{8C1DF86A-1483-0732-EEFC-2E69965C7630}"/>
              </a:ext>
            </a:extLst>
          </p:cNvPr>
          <p:cNvSpPr/>
          <p:nvPr/>
        </p:nvSpPr>
        <p:spPr bwMode="auto">
          <a:xfrm>
            <a:off x="5757767" y="931972"/>
            <a:ext cx="3403272" cy="5306164"/>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4" name="TextBox 3">
            <a:extLst>
              <a:ext uri="{FF2B5EF4-FFF2-40B4-BE49-F238E27FC236}">
                <a16:creationId xmlns:a16="http://schemas.microsoft.com/office/drawing/2014/main" id="{62FB94FF-680A-D760-0755-678F3003C89D}"/>
              </a:ext>
            </a:extLst>
          </p:cNvPr>
          <p:cNvSpPr txBox="1"/>
          <p:nvPr/>
        </p:nvSpPr>
        <p:spPr>
          <a:xfrm>
            <a:off x="958587" y="22464"/>
            <a:ext cx="9598360" cy="707886"/>
          </a:xfrm>
          <a:prstGeom prst="rect">
            <a:avLst/>
          </a:prstGeom>
          <a:noFill/>
        </p:spPr>
        <p:txBody>
          <a:bodyPr wrap="square" rtlCol="0">
            <a:spAutoFit/>
          </a:bodyPr>
          <a:lstStyle/>
          <a:p>
            <a:r>
              <a:rPr lang="en-US" sz="4000" b="1" dirty="0"/>
              <a:t>Plumbers, Pipefitters, &amp; Steamfitters</a:t>
            </a:r>
          </a:p>
        </p:txBody>
      </p:sp>
    </p:spTree>
    <p:extLst>
      <p:ext uri="{BB962C8B-B14F-4D97-AF65-F5344CB8AC3E}">
        <p14:creationId xmlns:p14="http://schemas.microsoft.com/office/powerpoint/2010/main" val="4070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B39688-A22B-B947-F092-78210EA7DE12}"/>
              </a:ext>
            </a:extLst>
          </p:cNvPr>
          <p:cNvPicPr>
            <a:picLocks noChangeAspect="1"/>
          </p:cNvPicPr>
          <p:nvPr/>
        </p:nvPicPr>
        <p:blipFill rotWithShape="1">
          <a:blip r:embed="rId2"/>
          <a:srcRect l="36218" t="19809" r="37919" b="31989"/>
          <a:stretch/>
        </p:blipFill>
        <p:spPr>
          <a:xfrm>
            <a:off x="62701" y="863284"/>
            <a:ext cx="5809905" cy="5993274"/>
          </a:xfrm>
          <a:prstGeom prst="rect">
            <a:avLst/>
          </a:prstGeom>
        </p:spPr>
      </p:pic>
      <p:pic>
        <p:nvPicPr>
          <p:cNvPr id="2" name="Picture 1">
            <a:extLst>
              <a:ext uri="{FF2B5EF4-FFF2-40B4-BE49-F238E27FC236}">
                <a16:creationId xmlns:a16="http://schemas.microsoft.com/office/drawing/2014/main" id="{A4F5D069-418B-5075-DBE8-7ABD29239EC6}"/>
              </a:ext>
            </a:extLst>
          </p:cNvPr>
          <p:cNvPicPr>
            <a:picLocks noChangeAspect="1"/>
          </p:cNvPicPr>
          <p:nvPr/>
        </p:nvPicPr>
        <p:blipFill rotWithShape="1">
          <a:blip r:embed="rId2"/>
          <a:srcRect l="36218" t="67166" r="37919"/>
          <a:stretch/>
        </p:blipFill>
        <p:spPr>
          <a:xfrm>
            <a:off x="5757845" y="394410"/>
            <a:ext cx="6289326" cy="5555206"/>
          </a:xfrm>
          <a:prstGeom prst="rect">
            <a:avLst/>
          </a:prstGeom>
        </p:spPr>
      </p:pic>
      <p:sp>
        <p:nvSpPr>
          <p:cNvPr id="32" name="Rounded Rectangle 7">
            <a:extLst>
              <a:ext uri="{FF2B5EF4-FFF2-40B4-BE49-F238E27FC236}">
                <a16:creationId xmlns:a16="http://schemas.microsoft.com/office/drawing/2014/main" id="{2719467D-653D-F4D6-E916-E7C90DEBDD44}"/>
              </a:ext>
            </a:extLst>
          </p:cNvPr>
          <p:cNvSpPr/>
          <p:nvPr/>
        </p:nvSpPr>
        <p:spPr bwMode="auto">
          <a:xfrm>
            <a:off x="5997555" y="302636"/>
            <a:ext cx="3146445" cy="564698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4" name="TextBox 3">
            <a:extLst>
              <a:ext uri="{FF2B5EF4-FFF2-40B4-BE49-F238E27FC236}">
                <a16:creationId xmlns:a16="http://schemas.microsoft.com/office/drawing/2014/main" id="{B4A97C2D-75F4-ADD3-5282-B3573D130660}"/>
              </a:ext>
            </a:extLst>
          </p:cNvPr>
          <p:cNvSpPr txBox="1"/>
          <p:nvPr/>
        </p:nvSpPr>
        <p:spPr>
          <a:xfrm>
            <a:off x="144829" y="95201"/>
            <a:ext cx="5432443" cy="707886"/>
          </a:xfrm>
          <a:prstGeom prst="rect">
            <a:avLst/>
          </a:prstGeom>
          <a:noFill/>
        </p:spPr>
        <p:txBody>
          <a:bodyPr wrap="square" rtlCol="0">
            <a:spAutoFit/>
          </a:bodyPr>
          <a:lstStyle/>
          <a:p>
            <a:pPr algn="ctr"/>
            <a:r>
              <a:rPr lang="en-US" sz="4000" b="1" dirty="0"/>
              <a:t>Construction Laborers</a:t>
            </a:r>
          </a:p>
        </p:txBody>
      </p:sp>
      <p:sp>
        <p:nvSpPr>
          <p:cNvPr id="30" name="Rounded Rectangle 7">
            <a:extLst>
              <a:ext uri="{FF2B5EF4-FFF2-40B4-BE49-F238E27FC236}">
                <a16:creationId xmlns:a16="http://schemas.microsoft.com/office/drawing/2014/main" id="{FF13C698-CCED-7917-14D9-51A38AF80F28}"/>
              </a:ext>
            </a:extLst>
          </p:cNvPr>
          <p:cNvSpPr/>
          <p:nvPr/>
        </p:nvSpPr>
        <p:spPr bwMode="auto">
          <a:xfrm>
            <a:off x="3072461" y="2634817"/>
            <a:ext cx="2925094" cy="203606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31" name="Rounded Rectangle 7">
            <a:extLst>
              <a:ext uri="{FF2B5EF4-FFF2-40B4-BE49-F238E27FC236}">
                <a16:creationId xmlns:a16="http://schemas.microsoft.com/office/drawing/2014/main" id="{AB669709-2CD2-1312-4C25-34A9B8C84D4F}"/>
              </a:ext>
            </a:extLst>
          </p:cNvPr>
          <p:cNvSpPr/>
          <p:nvPr/>
        </p:nvSpPr>
        <p:spPr bwMode="auto">
          <a:xfrm>
            <a:off x="3092603" y="4670885"/>
            <a:ext cx="2780003" cy="2187115"/>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Tree>
    <p:extLst>
      <p:ext uri="{BB962C8B-B14F-4D97-AF65-F5344CB8AC3E}">
        <p14:creationId xmlns:p14="http://schemas.microsoft.com/office/powerpoint/2010/main" val="57261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AB6F9-7414-725F-3767-2CC1687CF5B5}"/>
              </a:ext>
            </a:extLst>
          </p:cNvPr>
          <p:cNvSpPr>
            <a:spLocks noGrp="1"/>
          </p:cNvSpPr>
          <p:nvPr>
            <p:ph type="title"/>
          </p:nvPr>
        </p:nvSpPr>
        <p:spPr>
          <a:xfrm>
            <a:off x="276684" y="365125"/>
            <a:ext cx="5899436" cy="538825"/>
          </a:xfrm>
        </p:spPr>
        <p:txBody>
          <a:bodyPr>
            <a:normAutofit fontScale="90000"/>
          </a:bodyPr>
          <a:lstStyle/>
          <a:p>
            <a:r>
              <a:rPr lang="en-US" b="1" dirty="0">
                <a:latin typeface="+mn-lt"/>
              </a:rPr>
              <a:t>Surgical Technologists</a:t>
            </a:r>
          </a:p>
        </p:txBody>
      </p:sp>
      <p:pic>
        <p:nvPicPr>
          <p:cNvPr id="4" name="Picture 3">
            <a:extLst>
              <a:ext uri="{FF2B5EF4-FFF2-40B4-BE49-F238E27FC236}">
                <a16:creationId xmlns:a16="http://schemas.microsoft.com/office/drawing/2014/main" id="{A2ADADD8-92BA-93A2-EDD9-627FF50B04B0}"/>
              </a:ext>
            </a:extLst>
          </p:cNvPr>
          <p:cNvPicPr>
            <a:picLocks noChangeAspect="1"/>
          </p:cNvPicPr>
          <p:nvPr/>
        </p:nvPicPr>
        <p:blipFill rotWithShape="1">
          <a:blip r:embed="rId3"/>
          <a:srcRect l="26314" t="25528" r="24528"/>
          <a:stretch/>
        </p:blipFill>
        <p:spPr>
          <a:xfrm>
            <a:off x="78378" y="1076380"/>
            <a:ext cx="6937043" cy="6264946"/>
          </a:xfrm>
          <a:prstGeom prst="rect">
            <a:avLst/>
          </a:prstGeom>
        </p:spPr>
      </p:pic>
      <p:pic>
        <p:nvPicPr>
          <p:cNvPr id="6" name="Picture 5">
            <a:extLst>
              <a:ext uri="{FF2B5EF4-FFF2-40B4-BE49-F238E27FC236}">
                <a16:creationId xmlns:a16="http://schemas.microsoft.com/office/drawing/2014/main" id="{1A8ECB61-8E73-8811-E93D-87235F30CAC0}"/>
              </a:ext>
            </a:extLst>
          </p:cNvPr>
          <p:cNvPicPr>
            <a:picLocks noChangeAspect="1"/>
          </p:cNvPicPr>
          <p:nvPr/>
        </p:nvPicPr>
        <p:blipFill rotWithShape="1">
          <a:blip r:embed="rId4"/>
          <a:srcRect l="33471" t="25134" r="33228" b="10155"/>
          <a:stretch/>
        </p:blipFill>
        <p:spPr>
          <a:xfrm>
            <a:off x="6317197" y="-1"/>
            <a:ext cx="5899437" cy="6858001"/>
          </a:xfrm>
          <a:prstGeom prst="rect">
            <a:avLst/>
          </a:prstGeom>
        </p:spPr>
      </p:pic>
      <p:sp>
        <p:nvSpPr>
          <p:cNvPr id="7" name="Rounded Rectangle 7">
            <a:extLst>
              <a:ext uri="{FF2B5EF4-FFF2-40B4-BE49-F238E27FC236}">
                <a16:creationId xmlns:a16="http://schemas.microsoft.com/office/drawing/2014/main" id="{A953A62F-6F6C-D085-B36B-8519075A1973}"/>
              </a:ext>
            </a:extLst>
          </p:cNvPr>
          <p:cNvSpPr/>
          <p:nvPr/>
        </p:nvSpPr>
        <p:spPr bwMode="auto">
          <a:xfrm>
            <a:off x="3360304" y="4070386"/>
            <a:ext cx="3078147" cy="2244353"/>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8" name="Rounded Rectangle 7">
            <a:extLst>
              <a:ext uri="{FF2B5EF4-FFF2-40B4-BE49-F238E27FC236}">
                <a16:creationId xmlns:a16="http://schemas.microsoft.com/office/drawing/2014/main" id="{173FDC98-8281-CC67-BFD9-EA46F7D98E56}"/>
              </a:ext>
            </a:extLst>
          </p:cNvPr>
          <p:cNvSpPr/>
          <p:nvPr/>
        </p:nvSpPr>
        <p:spPr bwMode="auto">
          <a:xfrm>
            <a:off x="9439834" y="118823"/>
            <a:ext cx="2571079" cy="1972625"/>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9" name="Rounded Rectangle 7">
            <a:extLst>
              <a:ext uri="{FF2B5EF4-FFF2-40B4-BE49-F238E27FC236}">
                <a16:creationId xmlns:a16="http://schemas.microsoft.com/office/drawing/2014/main" id="{B1FD191B-1F4E-68A6-BF24-24CAC64DE44D}"/>
              </a:ext>
            </a:extLst>
          </p:cNvPr>
          <p:cNvSpPr/>
          <p:nvPr/>
        </p:nvSpPr>
        <p:spPr bwMode="auto">
          <a:xfrm>
            <a:off x="6438452" y="2909944"/>
            <a:ext cx="2794375" cy="3985708"/>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Tree>
    <p:extLst>
      <p:ext uri="{BB962C8B-B14F-4D97-AF65-F5344CB8AC3E}">
        <p14:creationId xmlns:p14="http://schemas.microsoft.com/office/powerpoint/2010/main" val="19199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E4FC2D-350E-C7C7-FE69-3A1027BD9B6C}"/>
              </a:ext>
            </a:extLst>
          </p:cNvPr>
          <p:cNvPicPr>
            <a:picLocks noChangeAspect="1"/>
          </p:cNvPicPr>
          <p:nvPr/>
        </p:nvPicPr>
        <p:blipFill rotWithShape="1">
          <a:blip r:embed="rId2"/>
          <a:srcRect l="33066" t="33504" r="32250" b="17436"/>
          <a:stretch/>
        </p:blipFill>
        <p:spPr>
          <a:xfrm>
            <a:off x="0" y="957217"/>
            <a:ext cx="7771581" cy="5989595"/>
          </a:xfrm>
          <a:prstGeom prst="rect">
            <a:avLst/>
          </a:prstGeom>
        </p:spPr>
      </p:pic>
      <p:sp>
        <p:nvSpPr>
          <p:cNvPr id="2" name="Title 1">
            <a:extLst>
              <a:ext uri="{FF2B5EF4-FFF2-40B4-BE49-F238E27FC236}">
                <a16:creationId xmlns:a16="http://schemas.microsoft.com/office/drawing/2014/main" id="{77EBFC5A-9F9A-239D-D74A-58DF4A0A56FE}"/>
              </a:ext>
            </a:extLst>
          </p:cNvPr>
          <p:cNvSpPr>
            <a:spLocks noGrp="1"/>
          </p:cNvSpPr>
          <p:nvPr>
            <p:ph type="title"/>
          </p:nvPr>
        </p:nvSpPr>
        <p:spPr>
          <a:xfrm>
            <a:off x="838200" y="365125"/>
            <a:ext cx="5740255" cy="523149"/>
          </a:xfrm>
        </p:spPr>
        <p:txBody>
          <a:bodyPr>
            <a:normAutofit fontScale="90000"/>
          </a:bodyPr>
          <a:lstStyle/>
          <a:p>
            <a:r>
              <a:rPr lang="en-US" b="1" dirty="0">
                <a:latin typeface="+mn-lt"/>
              </a:rPr>
              <a:t>Accountants and Auditors</a:t>
            </a:r>
          </a:p>
        </p:txBody>
      </p:sp>
      <p:pic>
        <p:nvPicPr>
          <p:cNvPr id="6" name="Picture 5">
            <a:extLst>
              <a:ext uri="{FF2B5EF4-FFF2-40B4-BE49-F238E27FC236}">
                <a16:creationId xmlns:a16="http://schemas.microsoft.com/office/drawing/2014/main" id="{80F724DC-1A2B-9635-C18F-B88BFD0E955B}"/>
              </a:ext>
            </a:extLst>
          </p:cNvPr>
          <p:cNvPicPr>
            <a:picLocks noChangeAspect="1"/>
          </p:cNvPicPr>
          <p:nvPr/>
        </p:nvPicPr>
        <p:blipFill rotWithShape="1">
          <a:blip r:embed="rId3"/>
          <a:srcRect l="34286" t="21380" r="49437" b="13351"/>
          <a:stretch/>
        </p:blipFill>
        <p:spPr>
          <a:xfrm>
            <a:off x="7996209" y="0"/>
            <a:ext cx="4195791" cy="6944214"/>
          </a:xfrm>
          <a:prstGeom prst="rect">
            <a:avLst/>
          </a:prstGeom>
        </p:spPr>
      </p:pic>
      <p:sp>
        <p:nvSpPr>
          <p:cNvPr id="7" name="Rounded Rectangle 7">
            <a:extLst>
              <a:ext uri="{FF2B5EF4-FFF2-40B4-BE49-F238E27FC236}">
                <a16:creationId xmlns:a16="http://schemas.microsoft.com/office/drawing/2014/main" id="{94D5E23C-5F65-A6CD-ED3D-27670BFE867E}"/>
              </a:ext>
            </a:extLst>
          </p:cNvPr>
          <p:cNvSpPr/>
          <p:nvPr/>
        </p:nvSpPr>
        <p:spPr bwMode="auto">
          <a:xfrm>
            <a:off x="-63866" y="3080354"/>
            <a:ext cx="3934056" cy="2992199"/>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8" name="Rounded Rectangle 7">
            <a:extLst>
              <a:ext uri="{FF2B5EF4-FFF2-40B4-BE49-F238E27FC236}">
                <a16:creationId xmlns:a16="http://schemas.microsoft.com/office/drawing/2014/main" id="{A2BF7FFF-715B-9A6B-FC51-362A3655051A}"/>
              </a:ext>
            </a:extLst>
          </p:cNvPr>
          <p:cNvSpPr/>
          <p:nvPr/>
        </p:nvSpPr>
        <p:spPr bwMode="auto">
          <a:xfrm>
            <a:off x="8200478" y="-87923"/>
            <a:ext cx="3562625" cy="1736811"/>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9" name="Rounded Rectangle 7">
            <a:extLst>
              <a:ext uri="{FF2B5EF4-FFF2-40B4-BE49-F238E27FC236}">
                <a16:creationId xmlns:a16="http://schemas.microsoft.com/office/drawing/2014/main" id="{BACEB913-C603-ADDD-51F7-2556EDA4ECBC}"/>
              </a:ext>
            </a:extLst>
          </p:cNvPr>
          <p:cNvSpPr/>
          <p:nvPr/>
        </p:nvSpPr>
        <p:spPr bwMode="auto">
          <a:xfrm>
            <a:off x="7996209" y="2913633"/>
            <a:ext cx="3720695" cy="3944367"/>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
        <p:nvSpPr>
          <p:cNvPr id="10" name="Rounded Rectangle 7">
            <a:extLst>
              <a:ext uri="{FF2B5EF4-FFF2-40B4-BE49-F238E27FC236}">
                <a16:creationId xmlns:a16="http://schemas.microsoft.com/office/drawing/2014/main" id="{3E48BBA0-C60C-B485-1B99-7D9DCFC8C929}"/>
              </a:ext>
            </a:extLst>
          </p:cNvPr>
          <p:cNvSpPr/>
          <p:nvPr/>
        </p:nvSpPr>
        <p:spPr bwMode="auto">
          <a:xfrm>
            <a:off x="3934056" y="3821724"/>
            <a:ext cx="3745016" cy="3280752"/>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400" b="1" dirty="0">
              <a:latin typeface="Arial" charset="0"/>
            </a:endParaRPr>
          </a:p>
        </p:txBody>
      </p:sp>
    </p:spTree>
    <p:extLst>
      <p:ext uri="{BB962C8B-B14F-4D97-AF65-F5344CB8AC3E}">
        <p14:creationId xmlns:p14="http://schemas.microsoft.com/office/powerpoint/2010/main" val="24191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770" y="45832"/>
            <a:ext cx="11603225" cy="1325563"/>
          </a:xfrm>
        </p:spPr>
        <p:txBody>
          <a:bodyPr>
            <a:noAutofit/>
          </a:bodyPr>
          <a:lstStyle/>
          <a:p>
            <a:pPr algn="ctr"/>
            <a:r>
              <a:rPr lang="en-US" sz="4800" b="1" dirty="0">
                <a:latin typeface="+mn-lt"/>
              </a:rPr>
              <a:t>Finding &amp; Using FREE</a:t>
            </a:r>
            <a:br>
              <a:rPr lang="en-US" sz="4800" b="1" dirty="0">
                <a:latin typeface="+mn-lt"/>
              </a:rPr>
            </a:br>
            <a:r>
              <a:rPr lang="en-US" sz="4800" b="1" dirty="0">
                <a:latin typeface="+mn-lt"/>
              </a:rPr>
              <a:t>Workforce Training Materials</a:t>
            </a:r>
          </a:p>
        </p:txBody>
      </p:sp>
      <p:sp>
        <p:nvSpPr>
          <p:cNvPr id="4" name="TextBox 3">
            <a:extLst>
              <a:ext uri="{FF2B5EF4-FFF2-40B4-BE49-F238E27FC236}">
                <a16:creationId xmlns:a16="http://schemas.microsoft.com/office/drawing/2014/main" id="{00550259-F934-8B5F-1D22-8E04E047AB7B}"/>
              </a:ext>
            </a:extLst>
          </p:cNvPr>
          <p:cNvSpPr txBox="1"/>
          <p:nvPr/>
        </p:nvSpPr>
        <p:spPr>
          <a:xfrm>
            <a:off x="74952" y="1711376"/>
            <a:ext cx="11954653" cy="52414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Arial"/>
              <a:buChar char="•"/>
            </a:pPr>
            <a:r>
              <a:rPr lang="en-US" sz="3200" b="1" dirty="0" err="1">
                <a:solidFill>
                  <a:srgbClr val="7030A0"/>
                </a:solidFill>
                <a:ea typeface="+mn-lt"/>
                <a:cs typeface="+mn-lt"/>
              </a:rPr>
              <a:t>SkillsCommons</a:t>
            </a:r>
            <a:r>
              <a:rPr lang="en-US" sz="3200" b="1" dirty="0">
                <a:solidFill>
                  <a:srgbClr val="7030A0"/>
                </a:solidFill>
                <a:ea typeface="+mn-lt"/>
                <a:cs typeface="+mn-lt"/>
              </a:rPr>
              <a:t> (</a:t>
            </a:r>
            <a:r>
              <a:rPr lang="en-US" sz="3200" b="1" dirty="0">
                <a:solidFill>
                  <a:srgbClr val="7030A0"/>
                </a:solidFill>
                <a:ea typeface="+mn-lt"/>
                <a:cs typeface="+mn-lt"/>
                <a:hlinkClick r:id="rId2"/>
              </a:rPr>
              <a:t>www.skillscommons.org</a:t>
            </a:r>
            <a:r>
              <a:rPr lang="en-US" sz="3200" b="1" dirty="0">
                <a:solidFill>
                  <a:srgbClr val="7030A0"/>
                </a:solidFill>
                <a:ea typeface="+mn-lt"/>
                <a:cs typeface="+mn-lt"/>
              </a:rPr>
              <a:t>) </a:t>
            </a:r>
            <a:r>
              <a:rPr lang="en-US" sz="3200" b="1" dirty="0">
                <a:ea typeface="+mn-lt"/>
                <a:cs typeface="+mn-lt"/>
              </a:rPr>
              <a:t>provides FREE and open workforce training materials. </a:t>
            </a:r>
            <a:endParaRPr lang="en-US" sz="3200" dirty="0">
              <a:ea typeface="+mn-lt"/>
              <a:cs typeface="+mn-lt"/>
            </a:endParaRPr>
          </a:p>
          <a:p>
            <a:pPr marL="457200" indent="-457200">
              <a:lnSpc>
                <a:spcPct val="90000"/>
              </a:lnSpc>
              <a:spcBef>
                <a:spcPts val="1000"/>
              </a:spcBef>
              <a:buFont typeface="Arial"/>
              <a:buChar char="•"/>
            </a:pPr>
            <a:r>
              <a:rPr lang="en-US" sz="3200" b="1" dirty="0">
                <a:solidFill>
                  <a:srgbClr val="7030A0"/>
                </a:solidFill>
                <a:ea typeface="+mn-lt"/>
                <a:cs typeface="+mn-lt"/>
              </a:rPr>
              <a:t>Over 60,000 free and open online materials </a:t>
            </a:r>
            <a:r>
              <a:rPr lang="en-US" sz="3200" dirty="0">
                <a:ea typeface="+mn-lt"/>
                <a:cs typeface="+mn-lt"/>
              </a:rPr>
              <a:t>in manufacturing, healthcare, information technology, energy &amp; sustainability, facilities and business operations, agriculture, construction, oil &amp; gas operations,… curated by industry &amp; education experts</a:t>
            </a:r>
          </a:p>
          <a:p>
            <a:pPr marL="457200" indent="-457200">
              <a:lnSpc>
                <a:spcPct val="90000"/>
              </a:lnSpc>
              <a:spcBef>
                <a:spcPts val="1000"/>
              </a:spcBef>
              <a:buFont typeface="Arial"/>
              <a:buChar char="•"/>
            </a:pPr>
            <a:r>
              <a:rPr lang="en-US" sz="3200" dirty="0">
                <a:solidFill>
                  <a:srgbClr val="003256"/>
                </a:solidFill>
                <a:ea typeface="+mn-lt"/>
                <a:cs typeface="+mn-lt"/>
              </a:rPr>
              <a:t>You</a:t>
            </a:r>
            <a:r>
              <a:rPr lang="en-US" sz="3200" dirty="0">
                <a:ea typeface="+mn-lt"/>
                <a:cs typeface="+mn-lt"/>
              </a:rPr>
              <a:t> can </a:t>
            </a:r>
            <a:r>
              <a:rPr lang="en-US" sz="3200" b="1" dirty="0">
                <a:solidFill>
                  <a:srgbClr val="7030A0"/>
                </a:solidFill>
                <a:ea typeface="+mn-lt"/>
                <a:cs typeface="+mn-lt"/>
              </a:rPr>
              <a:t>download and customize materials </a:t>
            </a:r>
            <a:r>
              <a:rPr lang="en-US" sz="3200" dirty="0">
                <a:solidFill>
                  <a:srgbClr val="003256"/>
                </a:solidFill>
                <a:ea typeface="+mn-lt"/>
                <a:cs typeface="+mn-lt"/>
              </a:rPr>
              <a:t>for</a:t>
            </a:r>
            <a:r>
              <a:rPr lang="en-US" sz="3200" dirty="0">
                <a:ea typeface="+mn-lt"/>
                <a:cs typeface="+mn-lt"/>
              </a:rPr>
              <a:t> your local training programs.</a:t>
            </a:r>
            <a:endParaRPr lang="en-US" sz="4400" dirty="0">
              <a:solidFill>
                <a:srgbClr val="003256"/>
              </a:solidFill>
              <a:ea typeface="+mn-lt"/>
              <a:cs typeface="+mn-lt"/>
            </a:endParaRPr>
          </a:p>
          <a:p>
            <a:pPr algn="ctr">
              <a:lnSpc>
                <a:spcPct val="90000"/>
              </a:lnSpc>
              <a:spcBef>
                <a:spcPts val="1000"/>
              </a:spcBef>
            </a:pPr>
            <a:r>
              <a:rPr lang="en-US" sz="4400" b="1" dirty="0">
                <a:solidFill>
                  <a:srgbClr val="7030A0"/>
                </a:solidFill>
                <a:ea typeface="+mn-lt"/>
                <a:cs typeface="+mn-lt"/>
              </a:rPr>
              <a:t>Leverage the $1.9 Billion investment by the U.S. Dept of Labor</a:t>
            </a:r>
            <a:endParaRPr lang="en-US" sz="4400"/>
          </a:p>
        </p:txBody>
      </p:sp>
    </p:spTree>
    <p:extLst>
      <p:ext uri="{BB962C8B-B14F-4D97-AF65-F5344CB8AC3E}">
        <p14:creationId xmlns:p14="http://schemas.microsoft.com/office/powerpoint/2010/main" val="213281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8627" t="12378" r="20305" b="6409"/>
          <a:stretch/>
        </p:blipFill>
        <p:spPr bwMode="auto">
          <a:xfrm>
            <a:off x="0" y="0"/>
            <a:ext cx="12266314" cy="6876288"/>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37160" y="3258313"/>
            <a:ext cx="7716036" cy="830997"/>
          </a:xfrm>
          <a:prstGeom prst="rect">
            <a:avLst/>
          </a:prstGeom>
          <a:noFill/>
        </p:spPr>
        <p:txBody>
          <a:bodyPr wrap="square" rtlCol="0">
            <a:spAutoFit/>
          </a:bodyPr>
          <a:lstStyle/>
          <a:p>
            <a:r>
              <a:rPr lang="en-US" sz="4800" b="1" dirty="0"/>
              <a:t>www.skillscommons.org</a:t>
            </a:r>
          </a:p>
        </p:txBody>
      </p:sp>
    </p:spTree>
    <p:extLst>
      <p:ext uri="{BB962C8B-B14F-4D97-AF65-F5344CB8AC3E}">
        <p14:creationId xmlns:p14="http://schemas.microsoft.com/office/powerpoint/2010/main" val="1630533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945D8-C682-E9D7-F657-6233DFE3E2CE}"/>
              </a:ext>
            </a:extLst>
          </p:cNvPr>
          <p:cNvSpPr>
            <a:spLocks noGrp="1"/>
          </p:cNvSpPr>
          <p:nvPr>
            <p:ph type="title"/>
          </p:nvPr>
        </p:nvSpPr>
        <p:spPr>
          <a:xfrm>
            <a:off x="305465" y="380880"/>
            <a:ext cx="11578916" cy="1596177"/>
          </a:xfrm>
        </p:spPr>
        <p:txBody>
          <a:bodyPr>
            <a:normAutofit/>
          </a:bodyPr>
          <a:lstStyle/>
          <a:p>
            <a:pPr algn="ctr"/>
            <a:r>
              <a:rPr lang="en-US" sz="5400" b="1" dirty="0">
                <a:latin typeface="+mn-lt"/>
              </a:rPr>
              <a:t>Apprenticeship Programs:  </a:t>
            </a:r>
            <a:br>
              <a:rPr lang="en-US" sz="5400" b="1" dirty="0">
                <a:latin typeface="+mn-lt"/>
              </a:rPr>
            </a:br>
            <a:r>
              <a:rPr lang="en-US" sz="5400" b="1" dirty="0">
                <a:latin typeface="+mn-lt"/>
              </a:rPr>
              <a:t>Earn While You Learn</a:t>
            </a:r>
          </a:p>
        </p:txBody>
      </p:sp>
      <p:sp>
        <p:nvSpPr>
          <p:cNvPr id="8" name="TextBox 7">
            <a:extLst>
              <a:ext uri="{FF2B5EF4-FFF2-40B4-BE49-F238E27FC236}">
                <a16:creationId xmlns:a16="http://schemas.microsoft.com/office/drawing/2014/main" id="{EF8F7B98-76FB-6AFD-56C7-723154CFBCA4}"/>
              </a:ext>
            </a:extLst>
          </p:cNvPr>
          <p:cNvSpPr txBox="1"/>
          <p:nvPr/>
        </p:nvSpPr>
        <p:spPr>
          <a:xfrm>
            <a:off x="162394" y="2229786"/>
            <a:ext cx="11910932" cy="38943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nSpc>
                <a:spcPct val="90000"/>
              </a:lnSpc>
              <a:spcBef>
                <a:spcPts val="1000"/>
              </a:spcBef>
              <a:buFont typeface="Arial"/>
              <a:buChar char="•"/>
            </a:pPr>
            <a:r>
              <a:rPr lang="en-US" sz="3200" b="1" dirty="0">
                <a:ea typeface="+mn-lt"/>
                <a:cs typeface="+mn-lt"/>
              </a:rPr>
              <a:t>Apprenticeship programs: </a:t>
            </a:r>
            <a:r>
              <a:rPr lang="en-US" sz="3200" dirty="0">
                <a:ea typeface="+mn-lt"/>
                <a:cs typeface="+mn-lt"/>
              </a:rPr>
              <a:t>Where people learn to perform the skills required to complete the job.</a:t>
            </a:r>
            <a:endParaRPr lang="en-US" sz="3200"/>
          </a:p>
          <a:p>
            <a:pPr marL="571500" indent="-571500">
              <a:lnSpc>
                <a:spcPct val="90000"/>
              </a:lnSpc>
              <a:spcBef>
                <a:spcPts val="1000"/>
              </a:spcBef>
              <a:buFont typeface="Arial"/>
              <a:buChar char="•"/>
            </a:pPr>
            <a:r>
              <a:rPr lang="en-US" sz="3200" b="1" dirty="0">
                <a:ea typeface="+mn-lt"/>
                <a:cs typeface="+mn-lt"/>
              </a:rPr>
              <a:t>Designing apprenticeship programs </a:t>
            </a:r>
            <a:r>
              <a:rPr lang="en-US" sz="3200" dirty="0">
                <a:ea typeface="+mn-lt"/>
                <a:cs typeface="+mn-lt"/>
              </a:rPr>
              <a:t>then becomes a critical element of competency-based education.</a:t>
            </a:r>
          </a:p>
          <a:p>
            <a:pPr marL="571500" indent="-571500">
              <a:lnSpc>
                <a:spcPct val="90000"/>
              </a:lnSpc>
              <a:spcBef>
                <a:spcPts val="1000"/>
              </a:spcBef>
              <a:buFont typeface="Arial"/>
              <a:buChar char="•"/>
            </a:pPr>
            <a:r>
              <a:rPr lang="en-US" sz="3200" b="1" dirty="0" err="1">
                <a:ea typeface="+mn-lt"/>
                <a:cs typeface="+mn-lt"/>
              </a:rPr>
              <a:t>SkillsCommons</a:t>
            </a:r>
            <a:r>
              <a:rPr lang="en-US" sz="3200" dirty="0">
                <a:ea typeface="+mn-lt"/>
                <a:cs typeface="+mn-lt"/>
              </a:rPr>
              <a:t> provides both open educational resources and open educational practices for </a:t>
            </a:r>
            <a:r>
              <a:rPr lang="en-US" sz="3200" b="1" dirty="0">
                <a:ea typeface="+mn-lt"/>
                <a:cs typeface="+mn-lt"/>
              </a:rPr>
              <a:t>designing successful apprenticeship programs. </a:t>
            </a:r>
            <a:r>
              <a:rPr lang="en-US" sz="3200" dirty="0">
                <a:ea typeface="+mn-lt"/>
                <a:cs typeface="+mn-lt"/>
              </a:rPr>
              <a:t> You can also find models for the evaluation of apprentices’ demonstration of competencies.</a:t>
            </a:r>
            <a:endParaRPr lang="en-US" sz="3200" dirty="0"/>
          </a:p>
        </p:txBody>
      </p:sp>
    </p:spTree>
    <p:extLst>
      <p:ext uri="{BB962C8B-B14F-4D97-AF65-F5344CB8AC3E}">
        <p14:creationId xmlns:p14="http://schemas.microsoft.com/office/powerpoint/2010/main" val="339104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44958D-D3B6-C16D-A931-74B9126FFAD9}"/>
              </a:ext>
            </a:extLst>
          </p:cNvPr>
          <p:cNvSpPr txBox="1"/>
          <p:nvPr/>
        </p:nvSpPr>
        <p:spPr>
          <a:xfrm>
            <a:off x="8422650" y="82453"/>
            <a:ext cx="3678500" cy="5447645"/>
          </a:xfrm>
          <a:prstGeom prst="rect">
            <a:avLst/>
          </a:prstGeom>
          <a:noFill/>
        </p:spPr>
        <p:txBody>
          <a:bodyPr wrap="square" rtlCol="0">
            <a:spAutoFit/>
          </a:bodyPr>
          <a:lstStyle/>
          <a:p>
            <a:r>
              <a:rPr lang="en-US" sz="2800" b="1" dirty="0" err="1"/>
              <a:t>SkillsCommons</a:t>
            </a:r>
            <a:r>
              <a:rPr lang="en-US" sz="2800" dirty="0"/>
              <a:t> </a:t>
            </a:r>
            <a:r>
              <a:rPr lang="en-US" sz="2800" b="1" dirty="0"/>
              <a:t>provides free and open </a:t>
            </a:r>
            <a:r>
              <a:rPr lang="en-US" sz="2800" dirty="0"/>
              <a:t>instructional materials and program management materials for apprenticeship programs for different industry sectors.  </a:t>
            </a:r>
          </a:p>
          <a:p>
            <a:r>
              <a:rPr lang="en-US" sz="2800" b="1" dirty="0"/>
              <a:t>Choose and Use </a:t>
            </a:r>
            <a:r>
              <a:rPr lang="en-US" sz="2800" dirty="0"/>
              <a:t>what works for you!   All the information is OPEN</a:t>
            </a:r>
          </a:p>
          <a:p>
            <a:r>
              <a:rPr lang="en-US" sz="2000" dirty="0"/>
              <a:t>https://support.skillscommons.org/showcases/</a:t>
            </a:r>
          </a:p>
        </p:txBody>
      </p:sp>
      <p:pic>
        <p:nvPicPr>
          <p:cNvPr id="3" name="Picture 2">
            <a:extLst>
              <a:ext uri="{FF2B5EF4-FFF2-40B4-BE49-F238E27FC236}">
                <a16:creationId xmlns:a16="http://schemas.microsoft.com/office/drawing/2014/main" id="{B1A60B13-0780-9959-1070-FF172AB1271F}"/>
              </a:ext>
            </a:extLst>
          </p:cNvPr>
          <p:cNvPicPr>
            <a:picLocks noChangeAspect="1"/>
          </p:cNvPicPr>
          <p:nvPr/>
        </p:nvPicPr>
        <p:blipFill rotWithShape="1">
          <a:blip r:embed="rId2"/>
          <a:srcRect l="21313" t="14857" r="23280" b="5066"/>
          <a:stretch/>
        </p:blipFill>
        <p:spPr>
          <a:xfrm>
            <a:off x="0" y="0"/>
            <a:ext cx="8149992" cy="6858000"/>
          </a:xfrm>
          <a:prstGeom prst="rect">
            <a:avLst/>
          </a:prstGeom>
        </p:spPr>
      </p:pic>
      <p:pic>
        <p:nvPicPr>
          <p:cNvPr id="5" name="Picture 4">
            <a:extLst>
              <a:ext uri="{FF2B5EF4-FFF2-40B4-BE49-F238E27FC236}">
                <a16:creationId xmlns:a16="http://schemas.microsoft.com/office/drawing/2014/main" id="{2B266AC2-4E89-813D-F9C1-70E57E291123}"/>
              </a:ext>
            </a:extLst>
          </p:cNvPr>
          <p:cNvPicPr>
            <a:picLocks noChangeAspect="1"/>
          </p:cNvPicPr>
          <p:nvPr/>
        </p:nvPicPr>
        <p:blipFill rotWithShape="1">
          <a:blip r:embed="rId3"/>
          <a:srcRect l="21626" t="13019" r="26075"/>
          <a:stretch/>
        </p:blipFill>
        <p:spPr>
          <a:xfrm>
            <a:off x="1358232" y="0"/>
            <a:ext cx="7082213" cy="6858000"/>
          </a:xfrm>
          <a:prstGeom prst="rect">
            <a:avLst/>
          </a:prstGeom>
        </p:spPr>
      </p:pic>
      <p:pic>
        <p:nvPicPr>
          <p:cNvPr id="7" name="Picture 6">
            <a:extLst>
              <a:ext uri="{FF2B5EF4-FFF2-40B4-BE49-F238E27FC236}">
                <a16:creationId xmlns:a16="http://schemas.microsoft.com/office/drawing/2014/main" id="{18BEB40C-BE25-1ABB-1844-7381864532EA}"/>
              </a:ext>
            </a:extLst>
          </p:cNvPr>
          <p:cNvPicPr>
            <a:picLocks noChangeAspect="1"/>
          </p:cNvPicPr>
          <p:nvPr/>
        </p:nvPicPr>
        <p:blipFill rotWithShape="1">
          <a:blip r:embed="rId4"/>
          <a:srcRect l="21991" t="13490" r="23346" b="6275"/>
          <a:stretch/>
        </p:blipFill>
        <p:spPr>
          <a:xfrm>
            <a:off x="2770978" y="-34963"/>
            <a:ext cx="8106283" cy="6927925"/>
          </a:xfrm>
          <a:prstGeom prst="rect">
            <a:avLst/>
          </a:prstGeom>
        </p:spPr>
      </p:pic>
      <p:pic>
        <p:nvPicPr>
          <p:cNvPr id="11" name="Picture 10">
            <a:extLst>
              <a:ext uri="{FF2B5EF4-FFF2-40B4-BE49-F238E27FC236}">
                <a16:creationId xmlns:a16="http://schemas.microsoft.com/office/drawing/2014/main" id="{CC7D9059-09A9-AA0D-1A9D-F03B01220ED4}"/>
              </a:ext>
            </a:extLst>
          </p:cNvPr>
          <p:cNvPicPr>
            <a:picLocks noChangeAspect="1"/>
          </p:cNvPicPr>
          <p:nvPr/>
        </p:nvPicPr>
        <p:blipFill rotWithShape="1">
          <a:blip r:embed="rId5"/>
          <a:srcRect l="21123" t="14039" r="24853"/>
          <a:stretch/>
        </p:blipFill>
        <p:spPr>
          <a:xfrm>
            <a:off x="3759217" y="-34964"/>
            <a:ext cx="7288306" cy="6927925"/>
          </a:xfrm>
          <a:prstGeom prst="rect">
            <a:avLst/>
          </a:prstGeom>
        </p:spPr>
      </p:pic>
      <p:pic>
        <p:nvPicPr>
          <p:cNvPr id="14" name="Picture 13">
            <a:extLst>
              <a:ext uri="{FF2B5EF4-FFF2-40B4-BE49-F238E27FC236}">
                <a16:creationId xmlns:a16="http://schemas.microsoft.com/office/drawing/2014/main" id="{63E0AD89-FBF7-D234-8BA1-6C75348E83E7}"/>
              </a:ext>
            </a:extLst>
          </p:cNvPr>
          <p:cNvPicPr>
            <a:picLocks noChangeAspect="1"/>
          </p:cNvPicPr>
          <p:nvPr/>
        </p:nvPicPr>
        <p:blipFill rotWithShape="1">
          <a:blip r:embed="rId6"/>
          <a:srcRect l="21890" t="14400" r="23901" b="4305"/>
          <a:stretch/>
        </p:blipFill>
        <p:spPr>
          <a:xfrm>
            <a:off x="4589959" y="-5355"/>
            <a:ext cx="7665381" cy="6857999"/>
          </a:xfrm>
          <a:prstGeom prst="rect">
            <a:avLst/>
          </a:prstGeom>
        </p:spPr>
      </p:pic>
    </p:spTree>
    <p:extLst>
      <p:ext uri="{BB962C8B-B14F-4D97-AF65-F5344CB8AC3E}">
        <p14:creationId xmlns:p14="http://schemas.microsoft.com/office/powerpoint/2010/main" val="9622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5253" y="227203"/>
            <a:ext cx="6189784" cy="720436"/>
          </a:xfrm>
        </p:spPr>
        <p:txBody>
          <a:bodyPr>
            <a:normAutofit/>
          </a:bodyPr>
          <a:lstStyle/>
          <a:p>
            <a:r>
              <a:rPr lang="en-US" sz="3200" dirty="0"/>
              <a:t>Webinar Agenda:  </a:t>
            </a:r>
          </a:p>
        </p:txBody>
      </p:sp>
      <p:sp>
        <p:nvSpPr>
          <p:cNvPr id="7" name="Title 2"/>
          <p:cNvSpPr txBox="1">
            <a:spLocks/>
          </p:cNvSpPr>
          <p:nvPr/>
        </p:nvSpPr>
        <p:spPr>
          <a:xfrm>
            <a:off x="785253" y="1652954"/>
            <a:ext cx="6189784" cy="5205046"/>
          </a:xfrm>
          <a:prstGeom prst="rect">
            <a:avLst/>
          </a:prstGeom>
        </p:spPr>
        <p:txBody>
          <a:bodyPr vert="horz" lIns="91440" tIns="45720" rIns="91440" bIns="45720" rtlCol="0" anchor="b" anchorCtr="0">
            <a:normAutofit fontScale="47500" lnSpcReduction="20000"/>
          </a:bodyPr>
          <a:lstStyle>
            <a:lvl1pPr algn="l" defTabSz="914400" rtl="0" eaLnBrk="1" latinLnBrk="0" hangingPunct="1">
              <a:lnSpc>
                <a:spcPct val="90000"/>
              </a:lnSpc>
              <a:spcBef>
                <a:spcPct val="0"/>
              </a:spcBef>
              <a:buNone/>
              <a:defRPr sz="3600" kern="1200" baseline="0">
                <a:solidFill>
                  <a:schemeClr val="accent4"/>
                </a:solidFill>
                <a:latin typeface="Merriweather" pitchFamily="2" charset="77"/>
                <a:ea typeface="+mj-ea"/>
                <a:cs typeface="+mj-cs"/>
              </a:defRPr>
            </a:lvl1pPr>
          </a:lstStyle>
          <a:p>
            <a:pPr>
              <a:lnSpc>
                <a:spcPct val="120000"/>
              </a:lnSpc>
            </a:pPr>
            <a:r>
              <a:rPr lang="en-US" dirty="0">
                <a:latin typeface="+mn-lt"/>
              </a:rPr>
              <a:t>Welcome/Opening Remarks</a:t>
            </a:r>
          </a:p>
          <a:p>
            <a:pPr marL="571500" indent="-571500">
              <a:lnSpc>
                <a:spcPct val="120000"/>
              </a:lnSpc>
              <a:buFont typeface="Wingdings" panose="05000000000000000000" pitchFamily="2" charset="2"/>
              <a:buChar char="§"/>
            </a:pPr>
            <a:r>
              <a:rPr lang="en-US" dirty="0">
                <a:latin typeface="+mn-lt"/>
              </a:rPr>
              <a:t>Terry Lee, FDIC 	</a:t>
            </a:r>
          </a:p>
          <a:p>
            <a:pPr>
              <a:lnSpc>
                <a:spcPct val="120000"/>
              </a:lnSpc>
            </a:pPr>
            <a:endParaRPr lang="en-US" dirty="0">
              <a:latin typeface="+mn-lt"/>
            </a:endParaRPr>
          </a:p>
          <a:p>
            <a:pPr>
              <a:lnSpc>
                <a:spcPct val="120000"/>
              </a:lnSpc>
            </a:pPr>
            <a:r>
              <a:rPr lang="en-US" dirty="0">
                <a:latin typeface="+mn-lt"/>
              </a:rPr>
              <a:t>Aim of the webinar series </a:t>
            </a:r>
            <a:r>
              <a:rPr lang="en-US" sz="3300" dirty="0">
                <a:latin typeface="+mn-lt"/>
              </a:rPr>
              <a:t>(spoiler alert: systemic inclusion</a:t>
            </a:r>
            <a:r>
              <a:rPr lang="en-US" dirty="0">
                <a:latin typeface="+mn-lt"/>
              </a:rPr>
              <a:t>)</a:t>
            </a:r>
          </a:p>
          <a:p>
            <a:pPr marL="571500" indent="-571500">
              <a:lnSpc>
                <a:spcPct val="120000"/>
              </a:lnSpc>
              <a:buFont typeface="Wingdings" panose="05000000000000000000" pitchFamily="2" charset="2"/>
              <a:buChar char="§"/>
            </a:pPr>
            <a:r>
              <a:rPr lang="en-US" dirty="0">
                <a:latin typeface="+mn-lt"/>
              </a:rPr>
              <a:t>Dr. Bob McLaughlin, NCDE </a:t>
            </a:r>
          </a:p>
          <a:p>
            <a:pPr>
              <a:lnSpc>
                <a:spcPct val="120000"/>
              </a:lnSpc>
            </a:pPr>
            <a:endParaRPr lang="en-US" dirty="0">
              <a:latin typeface="+mn-lt"/>
            </a:endParaRPr>
          </a:p>
          <a:p>
            <a:pPr>
              <a:lnSpc>
                <a:spcPct val="120000"/>
              </a:lnSpc>
            </a:pPr>
            <a:r>
              <a:rPr lang="en-US" dirty="0">
                <a:latin typeface="+mn-lt"/>
              </a:rPr>
              <a:t>Panelists:</a:t>
            </a:r>
          </a:p>
          <a:p>
            <a:pPr marL="571500" indent="-571500">
              <a:lnSpc>
                <a:spcPct val="120000"/>
              </a:lnSpc>
              <a:buFont typeface="Wingdings" panose="05000000000000000000" pitchFamily="2" charset="2"/>
              <a:buChar char="§"/>
            </a:pPr>
            <a:r>
              <a:rPr lang="en-US" dirty="0">
                <a:latin typeface="+mn-lt"/>
              </a:rPr>
              <a:t>Mike Logan, Bluum</a:t>
            </a:r>
          </a:p>
          <a:p>
            <a:pPr marL="571500" indent="-571500">
              <a:lnSpc>
                <a:spcPct val="120000"/>
              </a:lnSpc>
              <a:buFont typeface="Wingdings" panose="05000000000000000000" pitchFamily="2" charset="2"/>
              <a:buChar char="§"/>
            </a:pPr>
            <a:r>
              <a:rPr lang="it-IT" dirty="0">
                <a:latin typeface="+mn-lt"/>
              </a:rPr>
              <a:t>Tom Finn, AVID Products</a:t>
            </a:r>
          </a:p>
          <a:p>
            <a:pPr marL="571500" indent="-571500">
              <a:lnSpc>
                <a:spcPct val="120000"/>
              </a:lnSpc>
              <a:buFont typeface="Wingdings" panose="05000000000000000000" pitchFamily="2" charset="2"/>
              <a:buChar char="§"/>
            </a:pPr>
            <a:r>
              <a:rPr lang="it-IT" dirty="0">
                <a:latin typeface="+mn-lt"/>
              </a:rPr>
              <a:t>Sarah </a:t>
            </a:r>
            <a:r>
              <a:rPr lang="it-IT" dirty="0" err="1">
                <a:latin typeface="+mn-lt"/>
              </a:rPr>
              <a:t>Segrest</a:t>
            </a:r>
            <a:r>
              <a:rPr lang="it-IT" dirty="0">
                <a:latin typeface="+mn-lt"/>
              </a:rPr>
              <a:t>, </a:t>
            </a:r>
            <a:r>
              <a:rPr lang="it-IT" dirty="0" err="1">
                <a:latin typeface="+mn-lt"/>
              </a:rPr>
              <a:t>Octosmos</a:t>
            </a:r>
            <a:r>
              <a:rPr lang="it-IT" dirty="0">
                <a:latin typeface="+mn-lt"/>
              </a:rPr>
              <a:t> LLC</a:t>
            </a:r>
          </a:p>
          <a:p>
            <a:pPr marL="571500" indent="-571500">
              <a:lnSpc>
                <a:spcPct val="120000"/>
              </a:lnSpc>
              <a:buFont typeface="Wingdings" panose="05000000000000000000" pitchFamily="2" charset="2"/>
              <a:buChar char="§"/>
            </a:pPr>
            <a:r>
              <a:rPr lang="it-IT" dirty="0">
                <a:latin typeface="+mn-lt"/>
              </a:rPr>
              <a:t>Dr. Gerry Hanley, SkillsCommons &amp; MERLOT</a:t>
            </a:r>
          </a:p>
          <a:p>
            <a:pPr marL="571500" indent="-571500">
              <a:lnSpc>
                <a:spcPct val="120000"/>
              </a:lnSpc>
              <a:buFont typeface="Wingdings" panose="05000000000000000000" pitchFamily="2" charset="2"/>
              <a:buChar char="§"/>
            </a:pPr>
            <a:r>
              <a:rPr lang="it-IT" dirty="0">
                <a:latin typeface="+mn-lt"/>
              </a:rPr>
              <a:t>Bill Mills, Florida </a:t>
            </a:r>
            <a:r>
              <a:rPr lang="it-IT" dirty="0" err="1">
                <a:latin typeface="+mn-lt"/>
              </a:rPr>
              <a:t>Prosperity</a:t>
            </a:r>
            <a:r>
              <a:rPr lang="it-IT" dirty="0">
                <a:latin typeface="+mn-lt"/>
              </a:rPr>
              <a:t> Partnership</a:t>
            </a:r>
          </a:p>
          <a:p>
            <a:pPr>
              <a:lnSpc>
                <a:spcPct val="120000"/>
              </a:lnSpc>
            </a:pPr>
            <a:endParaRPr lang="it-IT" dirty="0">
              <a:latin typeface="+mn-lt"/>
            </a:endParaRP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Q &amp; A</a:t>
            </a:r>
          </a:p>
          <a:p>
            <a:pPr>
              <a:lnSpc>
                <a:spcPct val="120000"/>
              </a:lnSpc>
            </a:pPr>
            <a:endParaRPr lang="en-US" dirty="0">
              <a:latin typeface="+mn-lt"/>
            </a:endParaRPr>
          </a:p>
          <a:p>
            <a:pPr marL="571500" indent="-571500">
              <a:lnSpc>
                <a:spcPct val="120000"/>
              </a:lnSpc>
              <a:buFont typeface="Wingdings" panose="05000000000000000000" pitchFamily="2" charset="2"/>
              <a:buChar char="§"/>
            </a:pPr>
            <a:r>
              <a:rPr lang="en-US" dirty="0">
                <a:latin typeface="+mn-lt"/>
              </a:rPr>
              <a:t>Next steps</a:t>
            </a:r>
          </a:p>
          <a:p>
            <a:pPr marL="571500" indent="-571500">
              <a:buFont typeface="Wingdings" panose="05000000000000000000" pitchFamily="2" charset="2"/>
              <a:buChar char="ü"/>
            </a:pPr>
            <a:endParaRPr lang="en-US" dirty="0"/>
          </a:p>
          <a:p>
            <a:endParaRPr lang="en-US" dirty="0"/>
          </a:p>
          <a:p>
            <a:pPr marL="571500" indent="-571500">
              <a:buFont typeface="Wingdings" panose="05000000000000000000" pitchFamily="2" charset="2"/>
              <a:buChar char="ü"/>
            </a:pPr>
            <a:endParaRPr lang="en-US" dirty="0"/>
          </a:p>
          <a:p>
            <a:pPr marL="571500" indent="-571500">
              <a:buFont typeface="Wingdings" panose="05000000000000000000" pitchFamily="2" charset="2"/>
              <a:buChar char="ü"/>
            </a:pP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3</a:t>
            </a:fld>
            <a:endParaRPr lang="en-US"/>
          </a:p>
        </p:txBody>
      </p:sp>
    </p:spTree>
    <p:extLst>
      <p:ext uri="{BB962C8B-B14F-4D97-AF65-F5344CB8AC3E}">
        <p14:creationId xmlns:p14="http://schemas.microsoft.com/office/powerpoint/2010/main" val="2532629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3F1129-7DCD-E167-1E87-EEC1C1C3C0A1}"/>
              </a:ext>
            </a:extLst>
          </p:cNvPr>
          <p:cNvSpPr txBox="1"/>
          <p:nvPr/>
        </p:nvSpPr>
        <p:spPr>
          <a:xfrm>
            <a:off x="324787" y="1715694"/>
            <a:ext cx="11542425" cy="496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lnSpc>
                <a:spcPct val="90000"/>
              </a:lnSpc>
              <a:spcBef>
                <a:spcPts val="1000"/>
              </a:spcBef>
              <a:buFont typeface="Arial,Sans-Serif"/>
              <a:buChar char="•"/>
            </a:pPr>
            <a:r>
              <a:rPr lang="en-US" sz="3600" dirty="0">
                <a:ea typeface="+mn-lt"/>
                <a:cs typeface="+mn-lt"/>
              </a:rPr>
              <a:t>Volunteer bank employees are essential for the outreach and development of people's financial literacy skills.</a:t>
            </a:r>
            <a:endParaRPr lang="en-US" dirty="0"/>
          </a:p>
          <a:p>
            <a:pPr marL="571500" indent="-571500">
              <a:lnSpc>
                <a:spcPct val="90000"/>
              </a:lnSpc>
              <a:spcBef>
                <a:spcPts val="1000"/>
              </a:spcBef>
              <a:buFont typeface="Arial,Sans-Serif"/>
              <a:buChar char="•"/>
            </a:pPr>
            <a:r>
              <a:rPr lang="en-US" sz="3600" dirty="0">
                <a:ea typeface="+mn-lt"/>
                <a:cs typeface="+mn-lt"/>
              </a:rPr>
              <a:t>Subject matter expertise doesn’t make you an excellent teacher of your expertise</a:t>
            </a:r>
            <a:endParaRPr lang="en-US"/>
          </a:p>
          <a:p>
            <a:pPr marL="571500" indent="-571500">
              <a:lnSpc>
                <a:spcPct val="90000"/>
              </a:lnSpc>
              <a:spcBef>
                <a:spcPts val="1000"/>
              </a:spcBef>
              <a:buFont typeface="Arial,Sans-Serif"/>
              <a:buChar char="•"/>
            </a:pPr>
            <a:r>
              <a:rPr lang="en-US" sz="3600" dirty="0" err="1">
                <a:ea typeface="+mn-lt"/>
                <a:cs typeface="+mn-lt"/>
              </a:rPr>
              <a:t>SkillsCommons</a:t>
            </a:r>
            <a:r>
              <a:rPr lang="en-US" sz="3600" dirty="0">
                <a:ea typeface="+mn-lt"/>
                <a:cs typeface="+mn-lt"/>
              </a:rPr>
              <a:t> has developed a series of short tutorials to help industry experts to become excellent instructors</a:t>
            </a:r>
          </a:p>
          <a:p>
            <a:pPr marL="1028700" lvl="1" indent="-571500">
              <a:lnSpc>
                <a:spcPct val="90000"/>
              </a:lnSpc>
              <a:spcBef>
                <a:spcPts val="500"/>
              </a:spcBef>
              <a:buFont typeface="Arial,Sans-Serif"/>
              <a:buChar char="•"/>
            </a:pPr>
            <a:r>
              <a:rPr lang="en-US" sz="3600" dirty="0">
                <a:ea typeface="+mn-lt"/>
                <a:cs typeface="+mn-lt"/>
              </a:rPr>
              <a:t>Available as self-paced online tutorials</a:t>
            </a:r>
          </a:p>
          <a:p>
            <a:pPr marL="1028700" lvl="1" indent="-571500">
              <a:lnSpc>
                <a:spcPct val="90000"/>
              </a:lnSpc>
              <a:spcBef>
                <a:spcPts val="500"/>
              </a:spcBef>
              <a:buFont typeface="Arial,Sans-Serif"/>
              <a:buChar char="•"/>
            </a:pPr>
            <a:r>
              <a:rPr lang="en-US" sz="3600" dirty="0" err="1">
                <a:ea typeface="+mn-lt"/>
                <a:cs typeface="+mn-lt"/>
              </a:rPr>
              <a:t>SkillsCommons</a:t>
            </a:r>
            <a:r>
              <a:rPr lang="en-US" sz="3600" dirty="0">
                <a:ea typeface="+mn-lt"/>
                <a:cs typeface="+mn-lt"/>
              </a:rPr>
              <a:t> can provide customized webinars to  provide coaching and technical assistance</a:t>
            </a:r>
            <a:endParaRPr lang="en-US" sz="3600" dirty="0"/>
          </a:p>
        </p:txBody>
      </p:sp>
      <p:sp>
        <p:nvSpPr>
          <p:cNvPr id="2" name="Title 1">
            <a:extLst>
              <a:ext uri="{FF2B5EF4-FFF2-40B4-BE49-F238E27FC236}">
                <a16:creationId xmlns:a16="http://schemas.microsoft.com/office/drawing/2014/main" id="{4FBAA603-E359-88F4-5A01-312B6D7C85D8}"/>
              </a:ext>
            </a:extLst>
          </p:cNvPr>
          <p:cNvSpPr>
            <a:spLocks noGrp="1"/>
          </p:cNvSpPr>
          <p:nvPr>
            <p:ph type="title"/>
          </p:nvPr>
        </p:nvSpPr>
        <p:spPr>
          <a:xfrm>
            <a:off x="838199" y="805415"/>
            <a:ext cx="10515600" cy="695375"/>
          </a:xfrm>
        </p:spPr>
        <p:txBody>
          <a:bodyPr>
            <a:noAutofit/>
          </a:bodyPr>
          <a:lstStyle/>
          <a:p>
            <a:pPr algn="ctr"/>
            <a:r>
              <a:rPr lang="en-US" sz="4400" b="1" dirty="0">
                <a:latin typeface="+mn-lt"/>
              </a:rPr>
              <a:t>Bank Employees Need Support To Become Excellent Educators (and more)</a:t>
            </a:r>
          </a:p>
        </p:txBody>
      </p:sp>
      <p:pic>
        <p:nvPicPr>
          <p:cNvPr id="5" name="Picture 4">
            <a:extLst>
              <a:ext uri="{FF2B5EF4-FFF2-40B4-BE49-F238E27FC236}">
                <a16:creationId xmlns:a16="http://schemas.microsoft.com/office/drawing/2014/main" id="{8018116A-1B13-115E-2503-3A797E5311E0}"/>
              </a:ext>
            </a:extLst>
          </p:cNvPr>
          <p:cNvPicPr>
            <a:picLocks noChangeAspect="1"/>
          </p:cNvPicPr>
          <p:nvPr/>
        </p:nvPicPr>
        <p:blipFill rotWithShape="1">
          <a:blip r:embed="rId2"/>
          <a:srcRect l="8105" t="11113" r="9814" b="8339"/>
          <a:stretch/>
        </p:blipFill>
        <p:spPr>
          <a:xfrm>
            <a:off x="163338" y="1664227"/>
            <a:ext cx="11864482" cy="5196746"/>
          </a:xfrm>
          <a:prstGeom prst="rect">
            <a:avLst/>
          </a:prstGeom>
        </p:spPr>
      </p:pic>
    </p:spTree>
    <p:extLst>
      <p:ext uri="{BB962C8B-B14F-4D97-AF65-F5344CB8AC3E}">
        <p14:creationId xmlns:p14="http://schemas.microsoft.com/office/powerpoint/2010/main" val="32042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077772" y="2956884"/>
            <a:ext cx="8034771" cy="695375"/>
          </a:xfrm>
        </p:spPr>
        <p:txBody>
          <a:bodyPr>
            <a:normAutofit fontScale="90000"/>
          </a:bodyPr>
          <a:lstStyle/>
          <a:p>
            <a:pPr algn="ctr"/>
            <a:r>
              <a:rPr lang="en-US" sz="3200">
                <a:latin typeface="Merriweather"/>
              </a:rPr>
              <a:t>Bill Mills, FPP Coalition</a:t>
            </a:r>
            <a:br>
              <a:rPr lang="en-US" sz="3200"/>
            </a:br>
            <a:br>
              <a:rPr lang="en-US" sz="3200"/>
            </a:br>
            <a:br>
              <a:rPr lang="en-US" sz="3200"/>
            </a:br>
            <a:endParaRPr lang="en-US" sz="3200"/>
          </a:p>
        </p:txBody>
      </p:sp>
      <p:sp>
        <p:nvSpPr>
          <p:cNvPr id="4" name="Slide Number Placeholder 3"/>
          <p:cNvSpPr>
            <a:spLocks noGrp="1"/>
          </p:cNvSpPr>
          <p:nvPr>
            <p:ph type="sldNum" sz="quarter" idx="12"/>
          </p:nvPr>
        </p:nvSpPr>
        <p:spPr/>
        <p:txBody>
          <a:bodyPr/>
          <a:lstStyle/>
          <a:p>
            <a:fld id="{1267BF92-073C-4ECE-B084-A7F2B13135E2}" type="slidenum">
              <a:rPr lang="en-US" smtClean="0"/>
              <a:t>31</a:t>
            </a:fld>
            <a:endParaRPr lang="en-US"/>
          </a:p>
        </p:txBody>
      </p:sp>
      <p:sp>
        <p:nvSpPr>
          <p:cNvPr id="3" name="TextBox 2">
            <a:extLst>
              <a:ext uri="{FF2B5EF4-FFF2-40B4-BE49-F238E27FC236}">
                <a16:creationId xmlns:a16="http://schemas.microsoft.com/office/drawing/2014/main" id="{8BF97536-CBF7-3B16-6E91-9E7A3DA75551}"/>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7D88E786-8E61-057A-03CE-901F499E5905}"/>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9" name="TextBox 8">
            <a:extLst>
              <a:ext uri="{FF2B5EF4-FFF2-40B4-BE49-F238E27FC236}">
                <a16:creationId xmlns:a16="http://schemas.microsoft.com/office/drawing/2014/main" id="{33C1A14F-9142-2748-1C88-F7499B1A779B}"/>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1" name="TextBox 10">
            <a:extLst>
              <a:ext uri="{FF2B5EF4-FFF2-40B4-BE49-F238E27FC236}">
                <a16:creationId xmlns:a16="http://schemas.microsoft.com/office/drawing/2014/main" id="{3CD0BAC8-85FB-ECC2-B07F-4DE3EE784B4E}"/>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3" name="TextBox 12">
            <a:extLst>
              <a:ext uri="{FF2B5EF4-FFF2-40B4-BE49-F238E27FC236}">
                <a16:creationId xmlns:a16="http://schemas.microsoft.com/office/drawing/2014/main" id="{7A7429C5-D908-248D-E4D9-5E45D1446226}"/>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5" name="TextBox 14">
            <a:extLst>
              <a:ext uri="{FF2B5EF4-FFF2-40B4-BE49-F238E27FC236}">
                <a16:creationId xmlns:a16="http://schemas.microsoft.com/office/drawing/2014/main" id="{FBBAA279-1230-52D6-CF29-D3DF01EA4714}"/>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pic>
        <p:nvPicPr>
          <p:cNvPr id="8" name="Picture 9" descr="A picture containing logo&#10;&#10;Description automatically generated">
            <a:extLst>
              <a:ext uri="{FF2B5EF4-FFF2-40B4-BE49-F238E27FC236}">
                <a16:creationId xmlns:a16="http://schemas.microsoft.com/office/drawing/2014/main" id="{64D4B525-E83A-1C81-487C-DBB868BBD64B}"/>
              </a:ext>
            </a:extLst>
          </p:cNvPr>
          <p:cNvPicPr>
            <a:picLocks noChangeAspect="1"/>
          </p:cNvPicPr>
          <p:nvPr/>
        </p:nvPicPr>
        <p:blipFill>
          <a:blip r:embed="rId2"/>
          <a:stretch>
            <a:fillRect/>
          </a:stretch>
        </p:blipFill>
        <p:spPr>
          <a:xfrm>
            <a:off x="3804062" y="3274524"/>
            <a:ext cx="4583875" cy="2812668"/>
          </a:xfrm>
          <a:prstGeom prst="rect">
            <a:avLst/>
          </a:prstGeom>
        </p:spPr>
      </p:pic>
    </p:spTree>
    <p:extLst>
      <p:ext uri="{BB962C8B-B14F-4D97-AF65-F5344CB8AC3E}">
        <p14:creationId xmlns:p14="http://schemas.microsoft.com/office/powerpoint/2010/main" val="739066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077772" y="3748572"/>
            <a:ext cx="8034771" cy="695375"/>
          </a:xfrm>
        </p:spPr>
        <p:txBody>
          <a:bodyPr>
            <a:normAutofit fontScale="90000"/>
          </a:bodyPr>
          <a:lstStyle/>
          <a:p>
            <a:pPr algn="ctr"/>
            <a:r>
              <a:rPr lang="en-US" sz="3200">
                <a:latin typeface="Merriweather"/>
              </a:rPr>
              <a:t> resources</a:t>
            </a:r>
            <a:br>
              <a:rPr lang="en-US" sz="3200"/>
            </a:br>
            <a:endParaRPr lang="en-US"/>
          </a:p>
        </p:txBody>
      </p:sp>
      <p:sp>
        <p:nvSpPr>
          <p:cNvPr id="4" name="Slide Number Placeholder 3"/>
          <p:cNvSpPr>
            <a:spLocks noGrp="1"/>
          </p:cNvSpPr>
          <p:nvPr>
            <p:ph type="sldNum" sz="quarter" idx="12"/>
          </p:nvPr>
        </p:nvSpPr>
        <p:spPr/>
        <p:txBody>
          <a:bodyPr/>
          <a:lstStyle/>
          <a:p>
            <a:fld id="{1267BF92-073C-4ECE-B084-A7F2B13135E2}" type="slidenum">
              <a:rPr lang="en-US" smtClean="0"/>
              <a:t>32</a:t>
            </a:fld>
            <a:endParaRPr lang="en-US"/>
          </a:p>
        </p:txBody>
      </p:sp>
      <p:sp>
        <p:nvSpPr>
          <p:cNvPr id="3" name="TextBox 2">
            <a:extLst>
              <a:ext uri="{FF2B5EF4-FFF2-40B4-BE49-F238E27FC236}">
                <a16:creationId xmlns:a16="http://schemas.microsoft.com/office/drawing/2014/main" id="{8BF97536-CBF7-3B16-6E91-9E7A3DA75551}"/>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6" name="TextBox 5">
            <a:extLst>
              <a:ext uri="{FF2B5EF4-FFF2-40B4-BE49-F238E27FC236}">
                <a16:creationId xmlns:a16="http://schemas.microsoft.com/office/drawing/2014/main" id="{7D88E786-8E61-057A-03CE-901F499E5905}"/>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9" name="TextBox 8">
            <a:extLst>
              <a:ext uri="{FF2B5EF4-FFF2-40B4-BE49-F238E27FC236}">
                <a16:creationId xmlns:a16="http://schemas.microsoft.com/office/drawing/2014/main" id="{33C1A14F-9142-2748-1C88-F7499B1A779B}"/>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1" name="TextBox 10">
            <a:extLst>
              <a:ext uri="{FF2B5EF4-FFF2-40B4-BE49-F238E27FC236}">
                <a16:creationId xmlns:a16="http://schemas.microsoft.com/office/drawing/2014/main" id="{3CD0BAC8-85FB-ECC2-B07F-4DE3EE784B4E}"/>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3" name="TextBox 12">
            <a:extLst>
              <a:ext uri="{FF2B5EF4-FFF2-40B4-BE49-F238E27FC236}">
                <a16:creationId xmlns:a16="http://schemas.microsoft.com/office/drawing/2014/main" id="{7A7429C5-D908-248D-E4D9-5E45D1446226}"/>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sp>
        <p:nvSpPr>
          <p:cNvPr id="15" name="TextBox 14">
            <a:extLst>
              <a:ext uri="{FF2B5EF4-FFF2-40B4-BE49-F238E27FC236}">
                <a16:creationId xmlns:a16="http://schemas.microsoft.com/office/drawing/2014/main" id="{FBBAA279-1230-52D6-CF29-D3DF01EA4714}"/>
              </a:ext>
            </a:extLst>
          </p:cNvPr>
          <p:cNvSpPr txBox="1"/>
          <p:nvPr/>
        </p:nvSpPr>
        <p:spPr>
          <a:xfrm>
            <a:off x="3047579" y="3245597"/>
            <a:ext cx="6095158" cy="369332"/>
          </a:xfrm>
          <a:prstGeom prst="rect">
            <a:avLst/>
          </a:prstGeom>
          <a:noFill/>
        </p:spPr>
        <p:txBody>
          <a:bodyPr wrap="square">
            <a:spAutoFit/>
          </a:bodyPr>
          <a:lstStyle/>
          <a:p>
            <a:r>
              <a:rPr lang="en-US" b="0">
                <a:effectLst/>
              </a:rPr>
              <a:t> </a:t>
            </a:r>
            <a:endParaRPr lang="en-US"/>
          </a:p>
        </p:txBody>
      </p:sp>
      <p:pic>
        <p:nvPicPr>
          <p:cNvPr id="2" name="Picture 4" descr="Diagram&#10;&#10;Description automatically generated">
            <a:extLst>
              <a:ext uri="{FF2B5EF4-FFF2-40B4-BE49-F238E27FC236}">
                <a16:creationId xmlns:a16="http://schemas.microsoft.com/office/drawing/2014/main" id="{519B6451-DA93-2C8C-0724-0813969DFFE3}"/>
              </a:ext>
            </a:extLst>
          </p:cNvPr>
          <p:cNvPicPr>
            <a:picLocks noChangeAspect="1"/>
          </p:cNvPicPr>
          <p:nvPr/>
        </p:nvPicPr>
        <p:blipFill>
          <a:blip r:embed="rId2"/>
          <a:stretch>
            <a:fillRect/>
          </a:stretch>
        </p:blipFill>
        <p:spPr>
          <a:xfrm>
            <a:off x="-55418" y="-4576"/>
            <a:ext cx="12243459" cy="6837464"/>
          </a:xfrm>
          <a:prstGeom prst="rect">
            <a:avLst/>
          </a:prstGeom>
        </p:spPr>
      </p:pic>
    </p:spTree>
    <p:extLst>
      <p:ext uri="{BB962C8B-B14F-4D97-AF65-F5344CB8AC3E}">
        <p14:creationId xmlns:p14="http://schemas.microsoft.com/office/powerpoint/2010/main" val="463532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471DF-F7B3-FFDD-9AAA-7305BE6B26CD}"/>
              </a:ext>
            </a:extLst>
          </p:cNvPr>
          <p:cNvSpPr>
            <a:spLocks noGrp="1"/>
          </p:cNvSpPr>
          <p:nvPr>
            <p:ph type="title"/>
          </p:nvPr>
        </p:nvSpPr>
        <p:spPr/>
        <p:txBody>
          <a:bodyPr/>
          <a:lstStyle/>
          <a:p>
            <a:r>
              <a:rPr lang="en-US">
                <a:latin typeface="Merriweather"/>
              </a:rPr>
              <a:t>What is Financial Capability?</a:t>
            </a:r>
            <a:endParaRPr lang="en-US"/>
          </a:p>
        </p:txBody>
      </p:sp>
      <p:pic>
        <p:nvPicPr>
          <p:cNvPr id="5" name="Picture 5" descr="Diagram&#10;&#10;Description automatically generated">
            <a:extLst>
              <a:ext uri="{FF2B5EF4-FFF2-40B4-BE49-F238E27FC236}">
                <a16:creationId xmlns:a16="http://schemas.microsoft.com/office/drawing/2014/main" id="{DD54DFAF-59B6-E9E9-FBF9-5768A83E1272}"/>
              </a:ext>
            </a:extLst>
          </p:cNvPr>
          <p:cNvPicPr>
            <a:picLocks noGrp="1" noChangeAspect="1"/>
          </p:cNvPicPr>
          <p:nvPr>
            <p:ph idx="1"/>
          </p:nvPr>
        </p:nvPicPr>
        <p:blipFill>
          <a:blip r:embed="rId2"/>
          <a:stretch>
            <a:fillRect/>
          </a:stretch>
        </p:blipFill>
        <p:spPr>
          <a:xfrm>
            <a:off x="838199" y="2366777"/>
            <a:ext cx="10515599" cy="2112593"/>
          </a:xfrm>
        </p:spPr>
      </p:pic>
      <p:sp>
        <p:nvSpPr>
          <p:cNvPr id="4" name="Slide Number Placeholder 3">
            <a:extLst>
              <a:ext uri="{FF2B5EF4-FFF2-40B4-BE49-F238E27FC236}">
                <a16:creationId xmlns:a16="http://schemas.microsoft.com/office/drawing/2014/main" id="{79CE11AE-D908-5AEF-9B71-C27EB603CC5E}"/>
              </a:ext>
            </a:extLst>
          </p:cNvPr>
          <p:cNvSpPr>
            <a:spLocks noGrp="1"/>
          </p:cNvSpPr>
          <p:nvPr>
            <p:ph type="sldNum" sz="quarter" idx="12"/>
          </p:nvPr>
        </p:nvSpPr>
        <p:spPr/>
        <p:txBody>
          <a:bodyPr/>
          <a:lstStyle/>
          <a:p>
            <a:fld id="{1267BF92-073C-4ECE-B084-A7F2B13135E2}" type="slidenum">
              <a:rPr lang="en-US" smtClean="0"/>
              <a:t>33</a:t>
            </a:fld>
            <a:endParaRPr lang="en-US"/>
          </a:p>
        </p:txBody>
      </p:sp>
    </p:spTree>
    <p:extLst>
      <p:ext uri="{BB962C8B-B14F-4D97-AF65-F5344CB8AC3E}">
        <p14:creationId xmlns:p14="http://schemas.microsoft.com/office/powerpoint/2010/main" val="143430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E56F0-F26B-2CEE-AC31-2758EDDFEE42}"/>
              </a:ext>
            </a:extLst>
          </p:cNvPr>
          <p:cNvSpPr>
            <a:spLocks noGrp="1"/>
          </p:cNvSpPr>
          <p:nvPr>
            <p:ph type="title"/>
          </p:nvPr>
        </p:nvSpPr>
        <p:spPr/>
        <p:txBody>
          <a:bodyPr/>
          <a:lstStyle/>
          <a:p>
            <a:endParaRPr lang="en-US"/>
          </a:p>
        </p:txBody>
      </p:sp>
      <p:pic>
        <p:nvPicPr>
          <p:cNvPr id="5" name="Picture 5" descr="Text, logo&#10;&#10;Description automatically generated">
            <a:extLst>
              <a:ext uri="{FF2B5EF4-FFF2-40B4-BE49-F238E27FC236}">
                <a16:creationId xmlns:a16="http://schemas.microsoft.com/office/drawing/2014/main" id="{A61A4613-70D1-7440-24DE-95D9EA19ED7A}"/>
              </a:ext>
            </a:extLst>
          </p:cNvPr>
          <p:cNvPicPr>
            <a:picLocks noGrp="1" noChangeAspect="1"/>
          </p:cNvPicPr>
          <p:nvPr>
            <p:ph idx="1"/>
          </p:nvPr>
        </p:nvPicPr>
        <p:blipFill>
          <a:blip r:embed="rId2"/>
          <a:stretch>
            <a:fillRect/>
          </a:stretch>
        </p:blipFill>
        <p:spPr>
          <a:xfrm>
            <a:off x="2688968" y="-3749"/>
            <a:ext cx="6814061" cy="6863543"/>
          </a:xfrm>
        </p:spPr>
      </p:pic>
      <p:sp>
        <p:nvSpPr>
          <p:cNvPr id="4" name="Slide Number Placeholder 3">
            <a:extLst>
              <a:ext uri="{FF2B5EF4-FFF2-40B4-BE49-F238E27FC236}">
                <a16:creationId xmlns:a16="http://schemas.microsoft.com/office/drawing/2014/main" id="{917FE545-3E1D-2C08-EA2E-9034F8A0A1E0}"/>
              </a:ext>
            </a:extLst>
          </p:cNvPr>
          <p:cNvSpPr>
            <a:spLocks noGrp="1"/>
          </p:cNvSpPr>
          <p:nvPr>
            <p:ph type="sldNum" sz="quarter" idx="12"/>
          </p:nvPr>
        </p:nvSpPr>
        <p:spPr/>
        <p:txBody>
          <a:bodyPr/>
          <a:lstStyle/>
          <a:p>
            <a:fld id="{1267BF92-073C-4ECE-B084-A7F2B13135E2}" type="slidenum">
              <a:rPr lang="en-US" smtClean="0"/>
              <a:t>34</a:t>
            </a:fld>
            <a:endParaRPr lang="en-US"/>
          </a:p>
        </p:txBody>
      </p:sp>
    </p:spTree>
    <p:extLst>
      <p:ext uri="{BB962C8B-B14F-4D97-AF65-F5344CB8AC3E}">
        <p14:creationId xmlns:p14="http://schemas.microsoft.com/office/powerpoint/2010/main" val="403633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838200" y="461702"/>
            <a:ext cx="10515600" cy="695375"/>
          </a:xfrm>
        </p:spPr>
        <p:txBody>
          <a:bodyPr/>
          <a:lstStyle/>
          <a:p>
            <a:pPr algn="ctr"/>
            <a:r>
              <a:rPr lang="en-US" dirty="0"/>
              <a:t>Inclusion Junction	</a:t>
            </a:r>
          </a:p>
        </p:txBody>
      </p:sp>
      <p:sp>
        <p:nvSpPr>
          <p:cNvPr id="8" name="Content Placeholder 7">
            <a:extLst>
              <a:ext uri="{FF2B5EF4-FFF2-40B4-BE49-F238E27FC236}">
                <a16:creationId xmlns:a16="http://schemas.microsoft.com/office/drawing/2014/main" id="{C093C699-0139-FC79-A7E7-0FF14B037E88}"/>
              </a:ext>
            </a:extLst>
          </p:cNvPr>
          <p:cNvSpPr>
            <a:spLocks noGrp="1"/>
          </p:cNvSpPr>
          <p:nvPr>
            <p:ph idx="1"/>
          </p:nvPr>
        </p:nvSpPr>
        <p:spPr>
          <a:xfrm>
            <a:off x="838201" y="1252084"/>
            <a:ext cx="7183965" cy="4120016"/>
          </a:xfrm>
        </p:spPr>
        <p:txBody>
          <a:bodyPr>
            <a:normAutofit/>
          </a:bodyPr>
          <a:lstStyle/>
          <a:p>
            <a:endParaRPr lang="en-US" dirty="0"/>
          </a:p>
          <a:p>
            <a:r>
              <a:rPr lang="en-US" b="1" dirty="0">
                <a:hlinkClick r:id="rId2"/>
              </a:rPr>
              <a:t>InclusionJunction.org</a:t>
            </a:r>
            <a:r>
              <a:rPr lang="en-US" b="1" dirty="0"/>
              <a:t> </a:t>
            </a:r>
          </a:p>
          <a:p>
            <a:endParaRPr lang="en-US" sz="1200" dirty="0"/>
          </a:p>
          <a:p>
            <a:pPr marL="342900" indent="-342900">
              <a:buFont typeface="Arial" panose="020B0604020202020204" pitchFamily="34" charset="0"/>
              <a:buChar char="•"/>
            </a:pPr>
            <a:r>
              <a:rPr lang="en-US" sz="2000" dirty="0"/>
              <a:t>Create an account</a:t>
            </a:r>
          </a:p>
          <a:p>
            <a:pPr marL="342900" indent="-342900">
              <a:buFont typeface="Arial" panose="020B0604020202020204" pitchFamily="34" charset="0"/>
              <a:buChar char="•"/>
            </a:pPr>
            <a:r>
              <a:rPr lang="en-US" sz="2000" dirty="0"/>
              <a:t>Receive email notification/verification</a:t>
            </a:r>
          </a:p>
          <a:p>
            <a:pPr marL="342900" indent="-342900">
              <a:buFont typeface="Arial" panose="020B0604020202020204" pitchFamily="34" charset="0"/>
              <a:buChar char="•"/>
            </a:pPr>
            <a:r>
              <a:rPr lang="en-US" sz="2000" dirty="0"/>
              <a:t>Await rapid validation (to screen out spamming, fictional characters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Create your profile (3-5 minutes)</a:t>
            </a:r>
          </a:p>
          <a:p>
            <a:pPr marL="342900" indent="-342900">
              <a:buFont typeface="Arial" panose="020B0604020202020204" pitchFamily="34" charset="0"/>
              <a:buChar char="•"/>
            </a:pPr>
            <a:r>
              <a:rPr lang="en-US" sz="2000" dirty="0"/>
              <a:t>Search for others</a:t>
            </a:r>
          </a:p>
          <a:p>
            <a:pPr marL="342900" indent="-342900">
              <a:buFont typeface="Arial" panose="020B0604020202020204" pitchFamily="34" charset="0"/>
              <a:buChar char="•"/>
            </a:pPr>
            <a:r>
              <a:rPr lang="en-US" sz="2000" dirty="0"/>
              <a:t>Send private messages to others in Inclusion community</a:t>
            </a:r>
          </a:p>
        </p:txBody>
      </p:sp>
      <p:sp>
        <p:nvSpPr>
          <p:cNvPr id="2" name="Slide Number Placeholder 1">
            <a:extLst>
              <a:ext uri="{FF2B5EF4-FFF2-40B4-BE49-F238E27FC236}">
                <a16:creationId xmlns:a16="http://schemas.microsoft.com/office/drawing/2014/main" id="{A29D3433-9D99-2E0A-F6E9-EAB56FFC4F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3256"/>
              </a:solidFill>
              <a:effectLst/>
              <a:uLnTx/>
              <a:uFillTx/>
              <a:latin typeface="Source Sans Pro"/>
              <a:ea typeface="+mn-ea"/>
              <a:cs typeface="+mn-cs"/>
            </a:endParaRPr>
          </a:p>
        </p:txBody>
      </p:sp>
      <p:pic>
        <p:nvPicPr>
          <p:cNvPr id="4" name="Picture 3">
            <a:extLst>
              <a:ext uri="{FF2B5EF4-FFF2-40B4-BE49-F238E27FC236}">
                <a16:creationId xmlns:a16="http://schemas.microsoft.com/office/drawing/2014/main" id="{12AB24F6-791B-9E70-BA73-A253CD775957}"/>
              </a:ext>
            </a:extLst>
          </p:cNvPr>
          <p:cNvPicPr>
            <a:picLocks noChangeAspect="1"/>
          </p:cNvPicPr>
          <p:nvPr/>
        </p:nvPicPr>
        <p:blipFill>
          <a:blip r:embed="rId3"/>
          <a:stretch>
            <a:fillRect/>
          </a:stretch>
        </p:blipFill>
        <p:spPr>
          <a:xfrm>
            <a:off x="8280399" y="1554711"/>
            <a:ext cx="2479713" cy="4364097"/>
          </a:xfrm>
          <a:prstGeom prst="rect">
            <a:avLst/>
          </a:prstGeom>
        </p:spPr>
      </p:pic>
    </p:spTree>
    <p:extLst>
      <p:ext uri="{BB962C8B-B14F-4D97-AF65-F5344CB8AC3E}">
        <p14:creationId xmlns:p14="http://schemas.microsoft.com/office/powerpoint/2010/main" val="203486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606916" y="2526322"/>
            <a:ext cx="9144000" cy="2333625"/>
          </a:xfrm>
        </p:spPr>
        <p:txBody>
          <a:bodyPr>
            <a:normAutofit fontScale="90000"/>
          </a:bodyPr>
          <a:lstStyle/>
          <a:p>
            <a:r>
              <a:rPr lang="en-US" sz="9600" b="1" dirty="0">
                <a:solidFill>
                  <a:srgbClr val="FF0000"/>
                </a:solidFill>
              </a:rPr>
              <a:t>Q </a:t>
            </a:r>
            <a:r>
              <a:rPr lang="en-US" sz="9600" b="1" dirty="0"/>
              <a:t>&amp; </a:t>
            </a:r>
            <a:r>
              <a:rPr lang="en-US" sz="9600" b="1" dirty="0">
                <a:solidFill>
                  <a:srgbClr val="FF0000"/>
                </a:solidFill>
              </a:rPr>
              <a:t>A</a:t>
            </a:r>
            <a:br>
              <a:rPr lang="en-US" sz="9600" b="1" dirty="0">
                <a:solidFill>
                  <a:srgbClr val="FF0000"/>
                </a:solidFill>
              </a:rPr>
            </a:br>
            <a:r>
              <a:rPr lang="en-US" sz="9600" i="1" dirty="0">
                <a:solidFill>
                  <a:srgbClr val="FF0000"/>
                </a:solidFill>
              </a:rPr>
              <a:t>Session</a:t>
            </a:r>
          </a:p>
        </p:txBody>
      </p:sp>
    </p:spTree>
    <p:extLst>
      <p:ext uri="{BB962C8B-B14F-4D97-AF65-F5344CB8AC3E}">
        <p14:creationId xmlns:p14="http://schemas.microsoft.com/office/powerpoint/2010/main" val="665396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25563" y="568949"/>
            <a:ext cx="9144000" cy="1593280"/>
          </a:xfrm>
        </p:spPr>
        <p:txBody>
          <a:bodyPr>
            <a:normAutofit/>
          </a:bodyPr>
          <a:lstStyle/>
          <a:p>
            <a:r>
              <a:rPr lang="en-US" sz="9600" b="1" dirty="0"/>
              <a:t>Next Steps</a:t>
            </a:r>
            <a:endParaRPr lang="en-US" sz="9600" i="1" dirty="0"/>
          </a:p>
        </p:txBody>
      </p:sp>
      <p:sp>
        <p:nvSpPr>
          <p:cNvPr id="3" name="TextBox 2">
            <a:extLst>
              <a:ext uri="{FF2B5EF4-FFF2-40B4-BE49-F238E27FC236}">
                <a16:creationId xmlns:a16="http://schemas.microsoft.com/office/drawing/2014/main" id="{52D0F81E-9BD3-F100-A9CA-AD3E9A39B9BB}"/>
              </a:ext>
            </a:extLst>
          </p:cNvPr>
          <p:cNvSpPr txBox="1"/>
          <p:nvPr/>
        </p:nvSpPr>
        <p:spPr>
          <a:xfrm>
            <a:off x="0" y="2389843"/>
            <a:ext cx="12191999" cy="3046988"/>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FF0000"/>
                </a:solidFill>
                <a:hlinkClick r:id="rId2">
                  <a:extLst>
                    <a:ext uri="{A12FA001-AC4F-418D-AE19-62706E023703}">
                      <ahyp:hlinkClr xmlns:ahyp="http://schemas.microsoft.com/office/drawing/2018/hyperlinkcolor" val="tx"/>
                    </a:ext>
                  </a:extLst>
                </a:hlinkClick>
              </a:rPr>
              <a:t>Register for the next webinars</a:t>
            </a:r>
            <a:r>
              <a:rPr lang="en-US" sz="2400" dirty="0">
                <a:solidFill>
                  <a:schemeClr val="bg1"/>
                </a:solidFill>
              </a:rPr>
              <a:t>! </a:t>
            </a:r>
            <a:r>
              <a:rPr lang="en-US" sz="2400" dirty="0">
                <a:solidFill>
                  <a:schemeClr val="bg1"/>
                </a:solidFill>
                <a:sym typeface="Wingdings" panose="05000000000000000000" pitchFamily="2" charset="2"/>
              </a:rPr>
              <a:t> </a:t>
            </a:r>
          </a:p>
          <a:p>
            <a:pPr marL="285750" indent="-285750">
              <a:buFont typeface="Arial" panose="020B0604020202020204" pitchFamily="34" charset="0"/>
              <a:buChar char="•"/>
            </a:pPr>
            <a:r>
              <a:rPr lang="en-US" sz="2400" dirty="0">
                <a:solidFill>
                  <a:schemeClr val="bg1"/>
                </a:solidFill>
                <a:sym typeface="Wingdings" panose="05000000000000000000" pitchFamily="2" charset="2"/>
              </a:rPr>
              <a:t>Recordings and slide shows of this and the other webinars are being posted </a:t>
            </a:r>
            <a:r>
              <a:rPr lang="en-US" sz="2400" b="1" dirty="0">
                <a:solidFill>
                  <a:srgbClr val="FF0000"/>
                </a:solidFill>
                <a:sym typeface="Wingdings" panose="05000000000000000000" pitchFamily="2" charset="2"/>
                <a:hlinkClick r:id="rId2">
                  <a:extLst>
                    <a:ext uri="{A12FA001-AC4F-418D-AE19-62706E023703}">
                      <ahyp:hlinkClr xmlns:ahyp="http://schemas.microsoft.com/office/drawing/2018/hyperlinkcolor" val="tx"/>
                    </a:ext>
                  </a:extLst>
                </a:hlinkClick>
              </a:rPr>
              <a:t>here</a:t>
            </a:r>
            <a:r>
              <a:rPr lang="en-US" sz="2400" dirty="0">
                <a:solidFill>
                  <a:schemeClr val="bg1"/>
                </a:solidFill>
                <a:sym typeface="Wingdings" panose="05000000000000000000" pitchFamily="2" charset="2"/>
              </a:rPr>
              <a:t>.</a:t>
            </a: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Create your account in </a:t>
            </a:r>
            <a:r>
              <a:rPr lang="en-US" sz="2400" b="1" dirty="0">
                <a:solidFill>
                  <a:srgbClr val="FF0000"/>
                </a:solidFill>
                <a:hlinkClick r:id="rId3">
                  <a:extLst>
                    <a:ext uri="{A12FA001-AC4F-418D-AE19-62706E023703}">
                      <ahyp:hlinkClr xmlns:ahyp="http://schemas.microsoft.com/office/drawing/2018/hyperlinkcolor" val="tx"/>
                    </a:ext>
                  </a:extLst>
                </a:hlinkClick>
              </a:rPr>
              <a:t>www.InclusionJunction.org</a:t>
            </a:r>
            <a:r>
              <a:rPr lang="en-US" sz="2400" b="1" dirty="0">
                <a:solidFill>
                  <a:srgbClr val="FF0000"/>
                </a:solidFill>
              </a:rPr>
              <a:t> </a:t>
            </a:r>
          </a:p>
          <a:p>
            <a:pPr marL="285750" indent="-285750">
              <a:buFont typeface="Arial" panose="020B0604020202020204" pitchFamily="34" charset="0"/>
              <a:buChar char="•"/>
            </a:pPr>
            <a:r>
              <a:rPr lang="en-US" sz="2400" dirty="0">
                <a:solidFill>
                  <a:schemeClr val="bg1"/>
                </a:solidFill>
              </a:rPr>
              <a:t>Connect with others via Inclusion Junction to co-develop State(s)’ digital equity plans for systemic inclusion</a:t>
            </a:r>
          </a:p>
          <a:p>
            <a:pPr marL="285750" indent="-285750">
              <a:buFont typeface="Arial" panose="020B0604020202020204" pitchFamily="34" charset="0"/>
              <a:buChar char="•"/>
            </a:pPr>
            <a:r>
              <a:rPr lang="en-US" sz="2400" dirty="0">
                <a:solidFill>
                  <a:schemeClr val="bg1"/>
                </a:solidFill>
              </a:rPr>
              <a:t>Join fellow inclusion catalysts in scaling and sustaining collective efforts</a:t>
            </a:r>
          </a:p>
          <a:p>
            <a:pPr marL="285750" indent="-285750">
              <a:buFont typeface="Arial" panose="020B0604020202020204" pitchFamily="34" charset="0"/>
              <a:buChar char="•"/>
            </a:pPr>
            <a:r>
              <a:rPr lang="en-US" sz="2400" dirty="0">
                <a:solidFill>
                  <a:schemeClr val="bg1"/>
                </a:solidFill>
              </a:rPr>
              <a:t>Plan to attend national systemic inclusion summit for State leadership teams in Atlanta, March 15-16, 2023</a:t>
            </a:r>
          </a:p>
        </p:txBody>
      </p:sp>
    </p:spTree>
    <p:extLst>
      <p:ext uri="{BB962C8B-B14F-4D97-AF65-F5344CB8AC3E}">
        <p14:creationId xmlns:p14="http://schemas.microsoft.com/office/powerpoint/2010/main" val="1469960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844642"/>
            <a:ext cx="12192000" cy="4248150"/>
          </a:xfrm>
        </p:spPr>
        <p:txBody>
          <a:bodyPr>
            <a:normAutofit/>
          </a:bodyPr>
          <a:lstStyle/>
          <a:p>
            <a:r>
              <a:rPr lang="en-US" sz="9600" b="1" dirty="0"/>
              <a:t>Next Webinar #4</a:t>
            </a:r>
            <a:br>
              <a:rPr lang="en-US" sz="9600" b="1" dirty="0"/>
            </a:br>
            <a:r>
              <a:rPr lang="en-US" dirty="0">
                <a:latin typeface="+mj-lt"/>
                <a:ea typeface="Calibri" panose="020F0502020204030204" pitchFamily="34" charset="0"/>
              </a:rPr>
              <a:t>Free &amp; discounted broadband and devices with inclusion apps</a:t>
            </a:r>
            <a:br>
              <a:rPr lang="en-US" sz="2400" dirty="0">
                <a:latin typeface="+mj-lt"/>
                <a:ea typeface="Calibri" panose="020F0502020204030204" pitchFamily="34" charset="0"/>
              </a:rPr>
            </a:br>
            <a:endParaRPr lang="en-US" sz="9600" i="1" dirty="0"/>
          </a:p>
        </p:txBody>
      </p:sp>
      <p:sp>
        <p:nvSpPr>
          <p:cNvPr id="15" name="Subtitle 14"/>
          <p:cNvSpPr>
            <a:spLocks noGrp="1"/>
          </p:cNvSpPr>
          <p:nvPr>
            <p:ph type="subTitle" idx="1"/>
          </p:nvPr>
        </p:nvSpPr>
        <p:spPr/>
        <p:txBody>
          <a:bodyPr>
            <a:normAutofit fontScale="77500" lnSpcReduction="20000"/>
          </a:bodyPr>
          <a:lstStyle/>
          <a:p>
            <a:r>
              <a:rPr lang="en-US" sz="2400" b="1" dirty="0">
                <a:ea typeface="Calibri" panose="020F0502020204030204" pitchFamily="34" charset="0"/>
              </a:rPr>
              <a:t>Wednesday, November 16, 2022</a:t>
            </a:r>
            <a:r>
              <a:rPr lang="en-US" sz="2400" dirty="0">
                <a:ea typeface="Calibri" panose="020F0502020204030204" pitchFamily="34" charset="0"/>
              </a:rPr>
              <a:t> </a:t>
            </a:r>
          </a:p>
          <a:p>
            <a:r>
              <a:rPr lang="en-US" sz="2400" dirty="0">
                <a:ea typeface="Calibri" panose="020F0502020204030204" pitchFamily="34" charset="0"/>
              </a:rPr>
              <a:t>4PM to 5PM (ET) </a:t>
            </a:r>
            <a:br>
              <a:rPr lang="en-US" sz="1200" dirty="0">
                <a:solidFill>
                  <a:srgbClr val="20509E"/>
                </a:solidFill>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256468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7883" y="918484"/>
            <a:ext cx="4831080" cy="5316061"/>
          </a:xfrm>
        </p:spPr>
        <p:txBody>
          <a:bodyPr>
            <a:normAutofit fontScale="90000"/>
          </a:bodyPr>
          <a:lstStyle/>
          <a:p>
            <a:pPr marR="0" algn="ctr">
              <a:spcBef>
                <a:spcPts val="0"/>
              </a:spcBef>
              <a:spcAft>
                <a:spcPts val="0"/>
              </a:spcAft>
            </a:pPr>
            <a:r>
              <a:rPr lang="en-US" sz="2800" b="1" dirty="0">
                <a:solidFill>
                  <a:srgbClr val="FF0000"/>
                </a:solidFill>
                <a:latin typeface="+mn-lt"/>
              </a:rPr>
              <a:t>Panelists Thoughts</a:t>
            </a:r>
            <a:r>
              <a:rPr lang="en-US" sz="2800" b="1" dirty="0">
                <a:latin typeface="+mn-lt"/>
              </a:rPr>
              <a:t>: </a:t>
            </a:r>
            <a:br>
              <a:rPr lang="en-US" sz="2800" b="1" dirty="0">
                <a:latin typeface="+mn-lt"/>
              </a:rPr>
            </a:br>
            <a:br>
              <a:rPr lang="en-US" sz="2800" b="1" dirty="0">
                <a:latin typeface="+mn-lt"/>
              </a:rPr>
            </a:br>
            <a:r>
              <a:rPr lang="en-US" sz="2200" dirty="0">
                <a:latin typeface="+mn-lt"/>
              </a:rPr>
              <a:t>Systemic Inclusion = Financial, Economic Educational &amp; Digital Inclusion </a:t>
            </a:r>
            <a:br>
              <a:rPr lang="en-US" sz="2200" dirty="0">
                <a:latin typeface="+mn-lt"/>
              </a:rPr>
            </a:br>
            <a:r>
              <a:rPr lang="en-US" sz="2200" dirty="0">
                <a:latin typeface="+mn-lt"/>
              </a:rPr>
              <a:t>--------------------------</a:t>
            </a:r>
            <a:br>
              <a:rPr lang="en-US" sz="2200" dirty="0">
                <a:latin typeface="+mn-lt"/>
              </a:rPr>
            </a:br>
            <a:br>
              <a:rPr lang="en-US" sz="2200" dirty="0">
                <a:latin typeface="+mn-lt"/>
              </a:rPr>
            </a:br>
            <a:r>
              <a:rPr lang="en-US" sz="2200" dirty="0">
                <a:latin typeface="+mn-lt"/>
              </a:rPr>
              <a:t>Computers &amp; Headsets bundled with Inclusion Resources</a:t>
            </a:r>
            <a:br>
              <a:rPr lang="en-US" sz="2200" dirty="0">
                <a:latin typeface="+mn-lt"/>
              </a:rPr>
            </a:br>
            <a:br>
              <a:rPr lang="en-US" sz="2200" dirty="0">
                <a:latin typeface="+mn-lt"/>
              </a:rPr>
            </a:br>
            <a:r>
              <a:rPr lang="en-US" sz="2200" dirty="0">
                <a:latin typeface="+mn-lt"/>
              </a:rPr>
              <a:t>More than a “computer bundle”…</a:t>
            </a:r>
            <a:br>
              <a:rPr lang="en-US" sz="2200" dirty="0">
                <a:latin typeface="+mn-lt"/>
              </a:rPr>
            </a:br>
            <a:br>
              <a:rPr lang="en-US" sz="2200" dirty="0">
                <a:latin typeface="+mn-lt"/>
              </a:rPr>
            </a:br>
            <a:r>
              <a:rPr lang="en-US" sz="2200" dirty="0">
                <a:latin typeface="+mn-lt"/>
              </a:rPr>
              <a:t>… a platform for Access, Inclusion &amp; Connectedness</a:t>
            </a:r>
            <a:br>
              <a:rPr lang="en-US" sz="2200" dirty="0">
                <a:latin typeface="+mn-lt"/>
              </a:rPr>
            </a:br>
            <a:br>
              <a:rPr lang="en-US" sz="2200" dirty="0">
                <a:latin typeface="+mn-lt"/>
              </a:rPr>
            </a:br>
            <a:r>
              <a:rPr lang="en-US" sz="2200" dirty="0">
                <a:latin typeface="+mn-lt"/>
              </a:rPr>
              <a:t>Scalable, Tangible</a:t>
            </a:r>
            <a:r>
              <a:rPr lang="en-US" sz="2800" dirty="0">
                <a:latin typeface="+mn-lt"/>
              </a:rPr>
              <a:t> &amp; </a:t>
            </a:r>
            <a:r>
              <a:rPr lang="en-US" sz="2200" dirty="0">
                <a:latin typeface="+mn-lt"/>
              </a:rPr>
              <a:t>Impactful Program</a:t>
            </a:r>
            <a:br>
              <a:rPr lang="en-US" sz="2200" dirty="0">
                <a:latin typeface="+mn-lt"/>
              </a:rPr>
            </a:br>
            <a:br>
              <a:rPr lang="en-US" sz="2200" dirty="0">
                <a:latin typeface="+mn-lt"/>
              </a:rPr>
            </a:br>
            <a:r>
              <a:rPr lang="en-US" sz="2200" dirty="0">
                <a:latin typeface="+mn-lt"/>
              </a:rPr>
              <a:t>Sustainable &amp; Responsible Model</a:t>
            </a:r>
            <a:br>
              <a:rPr lang="en-US" sz="2200" dirty="0">
                <a:latin typeface="+mn-lt"/>
              </a:rPr>
            </a:br>
            <a:br>
              <a:rPr lang="en-US" sz="2200" dirty="0">
                <a:latin typeface="+mn-lt"/>
              </a:rPr>
            </a:br>
            <a:r>
              <a:rPr lang="en-US" sz="2200" dirty="0">
                <a:latin typeface="+mn-lt"/>
              </a:rPr>
              <a:t>Enabled by purpose-driven, committed and capable thought-leaders/companies</a:t>
            </a:r>
            <a:br>
              <a:rPr lang="en-US" sz="2200" dirty="0">
                <a:latin typeface="+mn-lt"/>
              </a:rPr>
            </a:br>
            <a:endParaRPr lang="en-US" sz="2000" dirty="0"/>
          </a:p>
        </p:txBody>
      </p:sp>
      <p:sp>
        <p:nvSpPr>
          <p:cNvPr id="2" name="Slide Number Placeholder 1"/>
          <p:cNvSpPr>
            <a:spLocks noGrp="1"/>
          </p:cNvSpPr>
          <p:nvPr>
            <p:ph type="sldNum" sz="quarter" idx="12"/>
          </p:nvPr>
        </p:nvSpPr>
        <p:spPr/>
        <p:txBody>
          <a:bodyPr/>
          <a:lstStyle/>
          <a:p>
            <a:r>
              <a:rPr lang="en-US" dirty="0"/>
              <a:t>4</a:t>
            </a:r>
          </a:p>
        </p:txBody>
      </p:sp>
    </p:spTree>
    <p:extLst>
      <p:ext uri="{BB962C8B-B14F-4D97-AF65-F5344CB8AC3E}">
        <p14:creationId xmlns:p14="http://schemas.microsoft.com/office/powerpoint/2010/main" val="612525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386840" y="988292"/>
            <a:ext cx="9144000" cy="3399166"/>
          </a:xfrm>
        </p:spPr>
        <p:txBody>
          <a:bodyPr>
            <a:normAutofit fontScale="90000"/>
          </a:bodyPr>
          <a:lstStyle/>
          <a:p>
            <a:r>
              <a:rPr lang="en-US" b="1" dirty="0">
                <a:solidFill>
                  <a:srgbClr val="FF0000"/>
                </a:solidFill>
              </a:rPr>
              <a:t>The views expressed in this presentation are the presenters and do not necessarily represent the views of the </a:t>
            </a:r>
            <a:r>
              <a:rPr lang="en-US" b="1" dirty="0"/>
              <a:t>Federal Deposit Insurance Corporation</a:t>
            </a:r>
          </a:p>
        </p:txBody>
      </p:sp>
    </p:spTree>
    <p:extLst>
      <p:ext uri="{BB962C8B-B14F-4D97-AF65-F5344CB8AC3E}">
        <p14:creationId xmlns:p14="http://schemas.microsoft.com/office/powerpoint/2010/main" val="391046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8450E-E2B6-5EDE-5B91-88FCBA17AC9C}"/>
              </a:ext>
            </a:extLst>
          </p:cNvPr>
          <p:cNvSpPr>
            <a:spLocks noGrp="1"/>
          </p:cNvSpPr>
          <p:nvPr>
            <p:ph type="title"/>
          </p:nvPr>
        </p:nvSpPr>
        <p:spPr/>
        <p:txBody>
          <a:bodyPr/>
          <a:lstStyle/>
          <a:p>
            <a:pPr algn="ctr"/>
            <a:r>
              <a:rPr lang="en-US" dirty="0"/>
              <a:t>Aims of the webinar series</a:t>
            </a:r>
          </a:p>
        </p:txBody>
      </p:sp>
      <p:sp>
        <p:nvSpPr>
          <p:cNvPr id="4" name="Slide Number Placeholder 3">
            <a:extLst>
              <a:ext uri="{FF2B5EF4-FFF2-40B4-BE49-F238E27FC236}">
                <a16:creationId xmlns:a16="http://schemas.microsoft.com/office/drawing/2014/main" id="{31DFCB90-AA5A-8319-6C47-A7F9C409470F}"/>
              </a:ext>
            </a:extLst>
          </p:cNvPr>
          <p:cNvSpPr>
            <a:spLocks noGrp="1"/>
          </p:cNvSpPr>
          <p:nvPr>
            <p:ph type="sldNum" sz="quarter" idx="12"/>
          </p:nvPr>
        </p:nvSpPr>
        <p:spPr/>
        <p:txBody>
          <a:bodyPr/>
          <a:lstStyle/>
          <a:p>
            <a:fld id="{1267BF92-073C-4ECE-B084-A7F2B13135E2}" type="slidenum">
              <a:rPr lang="en-US" smtClean="0"/>
              <a:t>6</a:t>
            </a:fld>
            <a:endParaRPr lang="en-US"/>
          </a:p>
        </p:txBody>
      </p:sp>
      <p:sp>
        <p:nvSpPr>
          <p:cNvPr id="5" name="TextBox 4">
            <a:extLst>
              <a:ext uri="{FF2B5EF4-FFF2-40B4-BE49-F238E27FC236}">
                <a16:creationId xmlns:a16="http://schemas.microsoft.com/office/drawing/2014/main" id="{59F2CE1C-5A4D-B5D1-554D-FB70DFFC06A2}"/>
              </a:ext>
            </a:extLst>
          </p:cNvPr>
          <p:cNvSpPr txBox="1"/>
          <p:nvPr/>
        </p:nvSpPr>
        <p:spPr>
          <a:xfrm>
            <a:off x="838199" y="1434933"/>
            <a:ext cx="2664512" cy="338554"/>
          </a:xfrm>
          <a:prstGeom prst="rect">
            <a:avLst/>
          </a:prstGeom>
          <a:noFill/>
        </p:spPr>
        <p:txBody>
          <a:bodyPr wrap="none" rtlCol="0">
            <a:spAutoFit/>
          </a:bodyPr>
          <a:lstStyle/>
          <a:p>
            <a:r>
              <a:rPr lang="en-US" sz="1600" dirty="0"/>
              <a:t>Dr. Robert McLaughlin, NCDE</a:t>
            </a:r>
          </a:p>
        </p:txBody>
      </p:sp>
      <p:sp>
        <p:nvSpPr>
          <p:cNvPr id="6" name="TextBox 5">
            <a:extLst>
              <a:ext uri="{FF2B5EF4-FFF2-40B4-BE49-F238E27FC236}">
                <a16:creationId xmlns:a16="http://schemas.microsoft.com/office/drawing/2014/main" id="{C40334A6-13E2-ACF5-3629-482ADDF52FC7}"/>
              </a:ext>
            </a:extLst>
          </p:cNvPr>
          <p:cNvSpPr txBox="1"/>
          <p:nvPr/>
        </p:nvSpPr>
        <p:spPr>
          <a:xfrm>
            <a:off x="1481057" y="2001116"/>
            <a:ext cx="9229883" cy="5078313"/>
          </a:xfrm>
          <a:prstGeom prst="rect">
            <a:avLst/>
          </a:prstGeom>
          <a:noFill/>
        </p:spPr>
        <p:txBody>
          <a:bodyPr wrap="square" rtlCol="0">
            <a:spAutoFit/>
          </a:bodyPr>
          <a:lstStyle/>
          <a:p>
            <a:pPr marL="285750" indent="-285750">
              <a:buFont typeface="Arial" panose="020B0604020202020204" pitchFamily="34" charset="0"/>
              <a:buChar char="•"/>
            </a:pPr>
            <a:r>
              <a:rPr lang="en-US" dirty="0"/>
              <a:t>Opportunity to bring together leaders of underserved and in key dimensions of inclusion for </a:t>
            </a:r>
            <a:r>
              <a:rPr lang="en-US" b="1" i="1" dirty="0"/>
              <a:t>systemic impact on intergenerational poverty</a:t>
            </a:r>
          </a:p>
          <a:p>
            <a:endParaRPr lang="en-US" b="1" i="1" dirty="0"/>
          </a:p>
          <a:p>
            <a:pPr marL="285750" indent="-285750">
              <a:buFont typeface="Arial" panose="020B0604020202020204" pitchFamily="34" charset="0"/>
              <a:buChar char="•"/>
            </a:pPr>
            <a:r>
              <a:rPr lang="en-US" b="1" i="1" dirty="0"/>
              <a:t>Systemic inclusion = FEED: </a:t>
            </a:r>
            <a:r>
              <a:rPr lang="en-US" i="1" dirty="0"/>
              <a:t>melding </a:t>
            </a:r>
            <a:r>
              <a:rPr lang="en-US" b="1" i="1" dirty="0"/>
              <a:t>financial, economic, educational &amp; digital inclusion</a:t>
            </a:r>
          </a:p>
          <a:p>
            <a:endParaRPr lang="en-US" b="1" i="1" dirty="0"/>
          </a:p>
          <a:p>
            <a:pPr marL="285750" indent="-285750">
              <a:buFont typeface="Arial" panose="020B0604020202020204" pitchFamily="34" charset="0"/>
              <a:buChar char="•"/>
            </a:pPr>
            <a:r>
              <a:rPr lang="en-US" dirty="0"/>
              <a:t>Webinar series to help each State’s leaders in inclusion and in meeting priority concerns of the underserved plan &amp; work together, so that $1 billion </a:t>
            </a:r>
            <a:r>
              <a:rPr lang="en-US"/>
              <a:t>in NTIA grants </a:t>
            </a:r>
            <a:r>
              <a:rPr lang="en-US" dirty="0"/>
              <a:t>for State digital equity plans for economic inclusion are highly impactful</a:t>
            </a:r>
          </a:p>
          <a:p>
            <a:endParaRPr lang="en-US" dirty="0"/>
          </a:p>
          <a:p>
            <a:pPr marL="285750" indent="-285750">
              <a:buFont typeface="Arial" panose="020B0604020202020204" pitchFamily="34" charset="0"/>
              <a:buChar char="•"/>
            </a:pPr>
            <a:r>
              <a:rPr lang="en-US" b="1" dirty="0"/>
              <a:t>National summit in Atlanta, March 15-16, 2023 </a:t>
            </a:r>
            <a:r>
              <a:rPr lang="en-US" dirty="0"/>
              <a:t>for State systemic inclusion planning teams to share promising and proven inclusion strategies &amp; resources</a:t>
            </a:r>
          </a:p>
          <a:p>
            <a:endParaRPr lang="en-US" dirty="0">
              <a:hlinkClick r:id="rId2"/>
            </a:endParaRPr>
          </a:p>
          <a:p>
            <a:pPr marL="285750" indent="-285750">
              <a:buFont typeface="Arial" panose="020B0604020202020204" pitchFamily="34" charset="0"/>
              <a:buChar char="•"/>
            </a:pPr>
            <a:r>
              <a:rPr lang="en-US" b="1" dirty="0">
                <a:hlinkClick r:id="rId2"/>
              </a:rPr>
              <a:t>www.InclusionJunction.org</a:t>
            </a:r>
            <a:r>
              <a:rPr lang="en-US" b="1" dirty="0"/>
              <a:t> </a:t>
            </a:r>
            <a:r>
              <a:rPr lang="en-US" dirty="0"/>
              <a:t>enabling Inclusion and DEI leaders to locate one another much more easily</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6425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EA0785-8B4F-0B18-4B93-1AB7933F22F9}"/>
              </a:ext>
            </a:extLst>
          </p:cNvPr>
          <p:cNvSpPr>
            <a:spLocks noGrp="1"/>
          </p:cNvSpPr>
          <p:nvPr>
            <p:ph type="sldNum" sz="quarter" idx="12"/>
          </p:nvPr>
        </p:nvSpPr>
        <p:spPr/>
        <p:txBody>
          <a:bodyPr/>
          <a:lstStyle/>
          <a:p>
            <a:fld id="{1267BF92-073C-4ECE-B084-A7F2B13135E2}" type="slidenum">
              <a:rPr lang="en-US" smtClean="0"/>
              <a:t>7</a:t>
            </a:fld>
            <a:endParaRPr lang="en-US"/>
          </a:p>
        </p:txBody>
      </p:sp>
      <p:pic>
        <p:nvPicPr>
          <p:cNvPr id="18" name="Content Placeholder 17" descr="Diagram&#10;&#10;Description automatically generated">
            <a:extLst>
              <a:ext uri="{FF2B5EF4-FFF2-40B4-BE49-F238E27FC236}">
                <a16:creationId xmlns:a16="http://schemas.microsoft.com/office/drawing/2014/main" id="{1FA2EF6D-079F-BC00-34D4-51910441A6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5555" y="197598"/>
            <a:ext cx="6580890" cy="6660402"/>
          </a:xfrm>
        </p:spPr>
      </p:pic>
    </p:spTree>
    <p:extLst>
      <p:ext uri="{BB962C8B-B14F-4D97-AF65-F5344CB8AC3E}">
        <p14:creationId xmlns:p14="http://schemas.microsoft.com/office/powerpoint/2010/main" val="357228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9B18BA-ED0E-4FF2-0FE0-B14FD2CC1CB0}"/>
              </a:ext>
            </a:extLst>
          </p:cNvPr>
          <p:cNvSpPr>
            <a:spLocks noGrp="1"/>
          </p:cNvSpPr>
          <p:nvPr>
            <p:ph type="sldNum" sz="quarter" idx="12"/>
          </p:nvPr>
        </p:nvSpPr>
        <p:spPr/>
        <p:txBody>
          <a:bodyPr/>
          <a:lstStyle/>
          <a:p>
            <a:fld id="{1267BF92-073C-4ECE-B084-A7F2B13135E2}" type="slidenum">
              <a:rPr lang="en-US" smtClean="0"/>
              <a:t>8</a:t>
            </a:fld>
            <a:endParaRPr lang="en-US"/>
          </a:p>
        </p:txBody>
      </p:sp>
      <p:pic>
        <p:nvPicPr>
          <p:cNvPr id="6" name="Content Placeholder 5" descr="Diagram&#10;&#10;Description automatically generated with medium confidence">
            <a:extLst>
              <a:ext uri="{FF2B5EF4-FFF2-40B4-BE49-F238E27FC236}">
                <a16:creationId xmlns:a16="http://schemas.microsoft.com/office/drawing/2014/main" id="{7B384971-0FB4-1AA2-0EF7-9A08AB4B78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046" y="-13078"/>
            <a:ext cx="11682046" cy="6501718"/>
          </a:xfrm>
        </p:spPr>
      </p:pic>
    </p:spTree>
    <p:extLst>
      <p:ext uri="{BB962C8B-B14F-4D97-AF65-F5344CB8AC3E}">
        <p14:creationId xmlns:p14="http://schemas.microsoft.com/office/powerpoint/2010/main" val="204256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772CED2-FE26-1377-3F2D-BF91FCF1FB2C}"/>
              </a:ext>
            </a:extLst>
          </p:cNvPr>
          <p:cNvSpPr>
            <a:spLocks noGrp="1"/>
          </p:cNvSpPr>
          <p:nvPr>
            <p:ph type="title"/>
          </p:nvPr>
        </p:nvSpPr>
        <p:spPr>
          <a:xfrm>
            <a:off x="2325779" y="4788673"/>
            <a:ext cx="7540442" cy="838694"/>
          </a:xfrm>
        </p:spPr>
        <p:txBody>
          <a:bodyPr>
            <a:normAutofit fontScale="90000"/>
          </a:bodyPr>
          <a:lstStyle/>
          <a:p>
            <a:pPr algn="ctr"/>
            <a:r>
              <a:rPr lang="en-US" sz="3200" dirty="0"/>
              <a:t>Mike Logan, Bluum</a:t>
            </a:r>
            <a:br>
              <a:rPr lang="en-US" sz="3200" dirty="0"/>
            </a:br>
            <a:br>
              <a:rPr lang="en-US" sz="3200" dirty="0"/>
            </a:br>
            <a:r>
              <a:rPr lang="en-US" sz="3200" dirty="0"/>
              <a:t>* scalable approach to enabling funders to affordably finance well-equipped laptops bundled with inclusion resources</a:t>
            </a:r>
            <a:br>
              <a:rPr lang="en-US" sz="3200" dirty="0"/>
            </a:br>
            <a:br>
              <a:rPr lang="en-US" sz="3200" dirty="0"/>
            </a:br>
            <a:endParaRPr lang="en-US" dirty="0"/>
          </a:p>
        </p:txBody>
      </p:sp>
      <p:sp>
        <p:nvSpPr>
          <p:cNvPr id="4" name="Slide Number Placeholder 3"/>
          <p:cNvSpPr>
            <a:spLocks noGrp="1"/>
          </p:cNvSpPr>
          <p:nvPr>
            <p:ph type="sldNum" sz="quarter" idx="12"/>
          </p:nvPr>
        </p:nvSpPr>
        <p:spPr/>
        <p:txBody>
          <a:bodyPr/>
          <a:lstStyle/>
          <a:p>
            <a:fld id="{1267BF92-073C-4ECE-B084-A7F2B13135E2}" type="slidenum">
              <a:rPr lang="en-US" smtClean="0"/>
              <a:t>9</a:t>
            </a:fld>
            <a:endParaRPr lang="en-US"/>
          </a:p>
        </p:txBody>
      </p:sp>
    </p:spTree>
    <p:extLst>
      <p:ext uri="{BB962C8B-B14F-4D97-AF65-F5344CB8AC3E}">
        <p14:creationId xmlns:p14="http://schemas.microsoft.com/office/powerpoint/2010/main" val="2795843205"/>
      </p:ext>
    </p:extLst>
  </p:cSld>
  <p:clrMapOvr>
    <a:masterClrMapping/>
  </p:clrMapOvr>
</p:sld>
</file>

<file path=ppt/theme/theme1.xml><?xml version="1.0" encoding="utf-8"?>
<a:theme xmlns:a="http://schemas.openxmlformats.org/drawingml/2006/main" name="FDIC theme">
  <a:themeElements>
    <a:clrScheme name="FDIC colors">
      <a:dk1>
        <a:srgbClr val="003256"/>
      </a:dk1>
      <a:lt1>
        <a:srgbClr val="FFFFFF"/>
      </a:lt1>
      <a:dk2>
        <a:srgbClr val="44546A"/>
      </a:dk2>
      <a:lt2>
        <a:srgbClr val="E7E6E6"/>
      </a:lt2>
      <a:accent1>
        <a:srgbClr val="003256"/>
      </a:accent1>
      <a:accent2>
        <a:srgbClr val="B7AC83"/>
      </a:accent2>
      <a:accent3>
        <a:srgbClr val="7F7141"/>
      </a:accent3>
      <a:accent4>
        <a:srgbClr val="20509E"/>
      </a:accent4>
      <a:accent5>
        <a:srgbClr val="38B6FF"/>
      </a:accent5>
      <a:accent6>
        <a:srgbClr val="4B81A8"/>
      </a:accent6>
      <a:hlink>
        <a:srgbClr val="0563C1"/>
      </a:hlink>
      <a:folHlink>
        <a:srgbClr val="38B6FF"/>
      </a:folHlink>
    </a:clrScheme>
    <a:fontScheme name="FDIC fonts">
      <a:majorFont>
        <a:latin typeface="Merriweather"/>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24A9D8E-752C-4BB1-840C-8F8B96507B74}" vid="{65DD7B15-A29B-458E-9C19-A163E040D798}"/>
    </a:ext>
  </a:extLst>
</a:theme>
</file>

<file path=ppt/theme/theme2.xml><?xml version="1.0" encoding="utf-8"?>
<a:theme xmlns:a="http://schemas.openxmlformats.org/drawingml/2006/main" name="Office Theme">
  <a:themeElements>
    <a:clrScheme name="Custom 2">
      <a:dk1>
        <a:srgbClr val="222222"/>
      </a:dk1>
      <a:lt1>
        <a:srgbClr val="FFFFFF"/>
      </a:lt1>
      <a:dk2>
        <a:srgbClr val="2F1757"/>
      </a:dk2>
      <a:lt2>
        <a:srgbClr val="CCF6CF"/>
      </a:lt2>
      <a:accent1>
        <a:srgbClr val="8840ED"/>
      </a:accent1>
      <a:accent2>
        <a:srgbClr val="D0BDFF"/>
      </a:accent2>
      <a:accent3>
        <a:srgbClr val="9BBDDF"/>
      </a:accent3>
      <a:accent4>
        <a:srgbClr val="CCE5FF"/>
      </a:accent4>
      <a:accent5>
        <a:srgbClr val="183A24"/>
      </a:accent5>
      <a:accent6>
        <a:srgbClr val="049E4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12274</TotalTime>
  <Words>1571</Words>
  <Application>Microsoft Office PowerPoint</Application>
  <PresentationFormat>Widescreen</PresentationFormat>
  <Paragraphs>185</Paragraphs>
  <Slides>38</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Merriweather</vt:lpstr>
      <vt:lpstr>Calibri</vt:lpstr>
      <vt:lpstr>Wingdings</vt:lpstr>
      <vt:lpstr>Arial</vt:lpstr>
      <vt:lpstr>Times New Roman</vt:lpstr>
      <vt:lpstr>Source Sans Pro</vt:lpstr>
      <vt:lpstr>Arial,Sans-Serif</vt:lpstr>
      <vt:lpstr>FDIC theme</vt:lpstr>
      <vt:lpstr>Office Theme</vt:lpstr>
      <vt:lpstr>Connecting States’ Financial, Economic and Digital Inclusion Initiatives (webinar series)   Webinar # 3   Refurbished Laptops with Financial &amp; Economic  Inclusion Resources</vt:lpstr>
      <vt:lpstr> WEBINAR SERIES   Webinar #4: Finding Free &amp; Low-Cost Broadband Bundled with Financial and Economic Inclusion Resources Wednesday, November 16, 2022 – 4PM to 5PM (ET) How to leverage drive-imaging to offer inclusion apps and pointers with discounted broadband &amp; devices.   Webinar #5: Encouraging Youth Leadership Development - The Future of Digital and Financial Inclusion Monday, November 28, 2022 – 1PM to 2PM (ET) How youth can lead local digital equity needs-sensing and planning while building their own digital, media &amp; financial literacy skills.  Webinar #6: Uncovering Rural Systemic Inclusion Strategies - Outside the Urban Lines Thursday, December 15, 2022 – 1PM to 2PM (ET) Challenges, opportunities and lessons learned thus far from systemic inclusion efforts in New Hampshire.  </vt:lpstr>
      <vt:lpstr>Webinar Agenda:  </vt:lpstr>
      <vt:lpstr>Panelists Thoughts:   Systemic Inclusion = Financial, Economic Educational &amp; Digital Inclusion  --------------------------  Computers &amp; Headsets bundled with Inclusion Resources  More than a “computer bundle”…  … a platform for Access, Inclusion &amp; Connectedness  Scalable, Tangible &amp; Impactful Program  Sustainable &amp; Responsible Model  Enabled by purpose-driven, committed and capable thought-leaders/companies </vt:lpstr>
      <vt:lpstr>The views expressed in this presentation are the presenters and do not necessarily represent the views of the Federal Deposit Insurance Corporation</vt:lpstr>
      <vt:lpstr>Aims of the webinar series</vt:lpstr>
      <vt:lpstr>PowerPoint Presentation</vt:lpstr>
      <vt:lpstr>PowerPoint Presentation</vt:lpstr>
      <vt:lpstr>Mike Logan, Bluum  * scalable approach to enabling funders to affordably finance well-equipped laptops bundled with inclusion resources  </vt:lpstr>
      <vt:lpstr>Bluum Technology Mike Logan Senior Vice President</vt:lpstr>
      <vt:lpstr>PowerPoint Presentation</vt:lpstr>
      <vt:lpstr>PowerPoint Presentation</vt:lpstr>
      <vt:lpstr>Tom Finn, AVID Products    </vt:lpstr>
      <vt:lpstr>PowerPoint Presentation</vt:lpstr>
      <vt:lpstr>Sarah Segrest, Octosmos LLC    </vt:lpstr>
      <vt:lpstr>PowerPoint Presentation</vt:lpstr>
      <vt:lpstr>PowerPoint Presentation</vt:lpstr>
      <vt:lpstr>PowerPoint Presentation</vt:lpstr>
      <vt:lpstr>Finding Career Pathways to Sustainable Family Income</vt:lpstr>
      <vt:lpstr>Discovering Dreams Are Possible</vt:lpstr>
      <vt:lpstr>Exploring Career Pathways</vt:lpstr>
      <vt:lpstr>PowerPoint Presentation</vt:lpstr>
      <vt:lpstr>PowerPoint Presentation</vt:lpstr>
      <vt:lpstr>Surgical Technologists</vt:lpstr>
      <vt:lpstr>Accountants and Auditors</vt:lpstr>
      <vt:lpstr>Finding &amp; Using FREE Workforce Training Materials</vt:lpstr>
      <vt:lpstr>PowerPoint Presentation</vt:lpstr>
      <vt:lpstr>Apprenticeship Programs:   Earn While You Learn</vt:lpstr>
      <vt:lpstr>PowerPoint Presentation</vt:lpstr>
      <vt:lpstr>Bank Employees Need Support To Become Excellent Educators (and more)</vt:lpstr>
      <vt:lpstr>Bill Mills, FPP Coalition   </vt:lpstr>
      <vt:lpstr> resources </vt:lpstr>
      <vt:lpstr>What is Financial Capability?</vt:lpstr>
      <vt:lpstr>PowerPoint Presentation</vt:lpstr>
      <vt:lpstr>Inclusion Junction </vt:lpstr>
      <vt:lpstr>Q &amp; A Session</vt:lpstr>
      <vt:lpstr>Next Steps</vt:lpstr>
      <vt:lpstr>Next Webinar #4 Free &amp; discounted broadband and devices with inclusion apps </vt:lpstr>
    </vt:vector>
  </TitlesOfParts>
  <Company>FDIC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Connecting the Digital Footprint (webinar series)   Increasing Digital Access for Low-and-Moderate (LMI) Youth: Laying the Foundation</dc:title>
  <dc:creator>Lee, Terry A.</dc:creator>
  <cp:lastModifiedBy>Robert McLaughlin</cp:lastModifiedBy>
  <cp:revision>230</cp:revision>
  <cp:lastPrinted>2022-10-17T13:00:21Z</cp:lastPrinted>
  <dcterms:created xsi:type="dcterms:W3CDTF">2020-05-26T17:20:03Z</dcterms:created>
  <dcterms:modified xsi:type="dcterms:W3CDTF">2022-11-01T19:38:52Z</dcterms:modified>
</cp:coreProperties>
</file>